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70" r:id="rId2"/>
    <p:sldId id="471" r:id="rId3"/>
    <p:sldId id="473" r:id="rId4"/>
    <p:sldId id="379" r:id="rId5"/>
    <p:sldId id="380" r:id="rId6"/>
    <p:sldId id="441" r:id="rId7"/>
    <p:sldId id="443" r:id="rId8"/>
    <p:sldId id="474" r:id="rId9"/>
    <p:sldId id="475" r:id="rId10"/>
    <p:sldId id="476" r:id="rId11"/>
    <p:sldId id="477" r:id="rId12"/>
    <p:sldId id="478" r:id="rId13"/>
    <p:sldId id="479" r:id="rId14"/>
    <p:sldId id="480" r:id="rId15"/>
    <p:sldId id="481" r:id="rId16"/>
    <p:sldId id="442" r:id="rId17"/>
    <p:sldId id="38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306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89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9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6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7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90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33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74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1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35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72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66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63493DB-5CC5-4544-B8F7-6219D71EE7D5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00C0F8B5-3297-40D8-9548-C21939652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38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333CBE-B699-4E3B-9F45-C045F7734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43B637-27FE-5A26-9F36-84F74FC92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770467"/>
            <a:ext cx="6608963" cy="3352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100" kern="1200" spc="-12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Importance of Eating Brownies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1C45B-DFCB-144C-4ABA-F8EBDB7DA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7513" y="4206876"/>
            <a:ext cx="6544954" cy="16459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Life Lessons / Geometry Lessons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F854FE-0B1E-4902-A4C6-5DB97EC3E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0"/>
            <a:ext cx="463905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hild's drawing of a chef holding a spoon and a bowl&#10;&#10;AI-generated content may be incorrect.">
            <a:extLst>
              <a:ext uri="{FF2B5EF4-FFF2-40B4-BE49-F238E27FC236}">
                <a16:creationId xmlns:a16="http://schemas.microsoft.com/office/drawing/2014/main" id="{5010ADDC-9F4E-EA47-F3EE-A7AE1D4CDA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20" t="-2" r="14691" b="3"/>
          <a:stretch>
            <a:fillRect/>
          </a:stretch>
        </p:blipFill>
        <p:spPr>
          <a:xfrm>
            <a:off x="7879980" y="568404"/>
            <a:ext cx="3834093" cy="559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0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8F138-299A-2FF5-FCAF-890EA93FD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172" y="-73608"/>
            <a:ext cx="10772775" cy="1658198"/>
          </a:xfrm>
        </p:spPr>
        <p:txBody>
          <a:bodyPr/>
          <a:lstStyle/>
          <a:p>
            <a:r>
              <a:rPr lang="en-US" dirty="0"/>
              <a:t>Do you prefer middle or edge brownies?</a:t>
            </a:r>
          </a:p>
        </p:txBody>
      </p:sp>
      <p:pic>
        <p:nvPicPr>
          <p:cNvPr id="6" name="Picture 5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E4847377-952A-4A73-9710-38DE1A6F0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6054"/>
            <a:ext cx="5779616" cy="5070143"/>
          </a:xfrm>
          <a:prstGeom prst="rect">
            <a:avLst/>
          </a:prstGeom>
        </p:spPr>
      </p:pic>
      <p:pic>
        <p:nvPicPr>
          <p:cNvPr id="7" name="Picture 6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A98B117C-29B7-11F5-DFC3-02658AFBE1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3"/>
          <a:stretch>
            <a:fillRect/>
          </a:stretch>
        </p:blipFill>
        <p:spPr>
          <a:xfrm>
            <a:off x="6716750" y="1984124"/>
            <a:ext cx="5475250" cy="4814004"/>
          </a:xfrm>
          <a:prstGeom prst="rect">
            <a:avLst/>
          </a:prstGeom>
        </p:spPr>
      </p:pic>
      <p:pic>
        <p:nvPicPr>
          <p:cNvPr id="9" name="Picture 8" descr="A drawing of a chocolate bar&#10;&#10;AI-generated content may be incorrect.">
            <a:extLst>
              <a:ext uri="{FF2B5EF4-FFF2-40B4-BE49-F238E27FC236}">
                <a16:creationId xmlns:a16="http://schemas.microsoft.com/office/drawing/2014/main" id="{992DB248-C47D-C001-B88A-2F65846C4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332" y="1195628"/>
            <a:ext cx="4524893" cy="245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6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A537F-FAC5-F548-1019-282F8193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156CB9D7-814D-BFE6-D96F-CA9D5C15F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6054"/>
            <a:ext cx="5779616" cy="5070143"/>
          </a:xfrm>
          <a:prstGeom prst="rect">
            <a:avLst/>
          </a:prstGeom>
        </p:spPr>
      </p:pic>
      <p:pic>
        <p:nvPicPr>
          <p:cNvPr id="7" name="Picture 6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CE4FAEEA-1632-CBCA-F2B8-854D35302C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43"/>
          <a:stretch>
            <a:fillRect/>
          </a:stretch>
        </p:blipFill>
        <p:spPr>
          <a:xfrm>
            <a:off x="6716750" y="1984124"/>
            <a:ext cx="5475250" cy="4814004"/>
          </a:xfrm>
          <a:prstGeom prst="rect">
            <a:avLst/>
          </a:prstGeom>
        </p:spPr>
      </p:pic>
      <p:pic>
        <p:nvPicPr>
          <p:cNvPr id="9" name="Picture 8" descr="A drawing of a chocolate bar&#10;&#10;AI-generated content may be incorrect.">
            <a:extLst>
              <a:ext uri="{FF2B5EF4-FFF2-40B4-BE49-F238E27FC236}">
                <a16:creationId xmlns:a16="http://schemas.microsoft.com/office/drawing/2014/main" id="{CC64DBED-5CCC-E2E1-07B9-061E87B15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332" y="1195628"/>
            <a:ext cx="4524893" cy="24580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887505B-3D83-3158-7C62-2D7B86550E8F}"/>
              </a:ext>
            </a:extLst>
          </p:cNvPr>
          <p:cNvSpPr txBox="1"/>
          <p:nvPr/>
        </p:nvSpPr>
        <p:spPr>
          <a:xfrm>
            <a:off x="2119341" y="5756646"/>
            <a:ext cx="39766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FF0000"/>
                </a:solidFill>
                <a:latin typeface="Agency FB" panose="020B0503020202020204" pitchFamily="34" charset="0"/>
              </a:rPr>
              <a:t>MIDDLE-INE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62F8BC-00C6-0FA2-8DF4-136EB38584F4}"/>
              </a:ext>
            </a:extLst>
          </p:cNvPr>
          <p:cNvSpPr txBox="1"/>
          <p:nvPr/>
        </p:nvSpPr>
        <p:spPr>
          <a:xfrm>
            <a:off x="6716750" y="5662372"/>
            <a:ext cx="35863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00B0F0"/>
                </a:solidFill>
                <a:latin typeface="Agency FB" panose="020B0503020202020204" pitchFamily="34" charset="0"/>
              </a:rPr>
              <a:t>EDGE-GAR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BE162F0-B0AF-1178-FC38-731B3888F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171" y="21772"/>
            <a:ext cx="11243485" cy="1461219"/>
          </a:xfrm>
        </p:spPr>
        <p:txBody>
          <a:bodyPr/>
          <a:lstStyle/>
          <a:p>
            <a:r>
              <a:rPr lang="en-US" dirty="0"/>
              <a:t>What pan will give them equal brownies?</a:t>
            </a:r>
          </a:p>
        </p:txBody>
      </p:sp>
    </p:spTree>
    <p:extLst>
      <p:ext uri="{BB962C8B-B14F-4D97-AF65-F5344CB8AC3E}">
        <p14:creationId xmlns:p14="http://schemas.microsoft.com/office/powerpoint/2010/main" val="223221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195F75-0CA5-EDA3-90A9-0DB308EADDD4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644D8-CC91-F406-571A-7664AA9C5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 descr="A drawing of a person with a smile&#10;&#10;AI-generated content may be incorrect.">
            <a:extLst>
              <a:ext uri="{FF2B5EF4-FFF2-40B4-BE49-F238E27FC236}">
                <a16:creationId xmlns:a16="http://schemas.microsoft.com/office/drawing/2014/main" id="{E2A50A9A-8667-2D5C-59AD-3FAF2F10D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32338" y="256189"/>
            <a:ext cx="3659662" cy="3172811"/>
          </a:xfrm>
          <a:prstGeom prst="rect">
            <a:avLst/>
          </a:prstGeom>
        </p:spPr>
      </p:pic>
      <p:pic>
        <p:nvPicPr>
          <p:cNvPr id="6" name="Picture 5" descr="A close-up of a rug&#10;&#10;AI-generated content may be incorrect.">
            <a:extLst>
              <a:ext uri="{FF2B5EF4-FFF2-40B4-BE49-F238E27FC236}">
                <a16:creationId xmlns:a16="http://schemas.microsoft.com/office/drawing/2014/main" id="{A227EE6B-E9BB-6DD7-8900-6DCA607A8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34" y="3657600"/>
            <a:ext cx="9566301" cy="2698750"/>
          </a:xfrm>
          <a:prstGeom prst="rect">
            <a:avLst/>
          </a:prstGeom>
        </p:spPr>
      </p:pic>
      <p:pic>
        <p:nvPicPr>
          <p:cNvPr id="11" name="Picture 10" descr="A drawing of a person with a sad face&#10;&#10;AI-generated content may be incorrect.">
            <a:extLst>
              <a:ext uri="{FF2B5EF4-FFF2-40B4-BE49-F238E27FC236}">
                <a16:creationId xmlns:a16="http://schemas.microsoft.com/office/drawing/2014/main" id="{B39C5D16-220A-F821-DF5C-D72F0E9EE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0312" y="121685"/>
            <a:ext cx="2872777" cy="330731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A8BA6C4-F6AE-A4DA-F269-63EF0588A821}"/>
              </a:ext>
            </a:extLst>
          </p:cNvPr>
          <p:cNvSpPr/>
          <p:nvPr/>
        </p:nvSpPr>
        <p:spPr>
          <a:xfrm>
            <a:off x="2129425" y="4511892"/>
            <a:ext cx="7276530" cy="76156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FB75FE-02B5-A419-6F22-55E2D3D170F7}"/>
              </a:ext>
            </a:extLst>
          </p:cNvPr>
          <p:cNvSpPr txBox="1"/>
          <p:nvPr/>
        </p:nvSpPr>
        <p:spPr>
          <a:xfrm>
            <a:off x="908491" y="2060903"/>
            <a:ext cx="39766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FF0000"/>
                </a:solidFill>
                <a:latin typeface="Agency FB" panose="020B0503020202020204" pitchFamily="34" charset="0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543FC7-5B3B-1B36-7C37-5B9D58559351}"/>
              </a:ext>
            </a:extLst>
          </p:cNvPr>
          <p:cNvSpPr txBox="1"/>
          <p:nvPr/>
        </p:nvSpPr>
        <p:spPr>
          <a:xfrm>
            <a:off x="6457428" y="2330420"/>
            <a:ext cx="35863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00B0F0"/>
                </a:solidFill>
                <a:latin typeface="Agency FB" panose="020B0503020202020204" pitchFamily="34" charset="0"/>
              </a:rPr>
              <a:t>26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2198A91-3F58-1A8A-4A4B-A49FF4AE7390}"/>
              </a:ext>
            </a:extLst>
          </p:cNvPr>
          <p:cNvSpPr txBox="1">
            <a:spLocks/>
          </p:cNvSpPr>
          <p:nvPr/>
        </p:nvSpPr>
        <p:spPr>
          <a:xfrm>
            <a:off x="389714" y="165084"/>
            <a:ext cx="11243485" cy="14612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/>
              <a:t>Edgegar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“How about 12 x 3?”</a:t>
            </a:r>
          </a:p>
        </p:txBody>
      </p:sp>
    </p:spTree>
    <p:extLst>
      <p:ext uri="{BB962C8B-B14F-4D97-AF65-F5344CB8AC3E}">
        <p14:creationId xmlns:p14="http://schemas.microsoft.com/office/powerpoint/2010/main" val="74592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3C185-817F-066D-966F-C3B646E6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0ED19C-75C7-3A55-B266-600B5B031E25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drawing of a person with arms out&#10;&#10;AI-generated content may be incorrect.">
            <a:extLst>
              <a:ext uri="{FF2B5EF4-FFF2-40B4-BE49-F238E27FC236}">
                <a16:creationId xmlns:a16="http://schemas.microsoft.com/office/drawing/2014/main" id="{93188DE9-3862-9B96-3822-019C48BCF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650235"/>
            <a:ext cx="3338947" cy="251343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32367-B07A-47F3-4539-35F0399BC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5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98DE32-A1BC-1525-A0B0-2AEE686685E4}"/>
              </a:ext>
            </a:extLst>
          </p:cNvPr>
          <p:cNvSpPr txBox="1"/>
          <p:nvPr/>
        </p:nvSpPr>
        <p:spPr>
          <a:xfrm>
            <a:off x="-387112" y="3163665"/>
            <a:ext cx="39766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FF0000"/>
                </a:solidFill>
                <a:latin typeface="Agency FB" panose="020B0503020202020204" pitchFamily="34" charset="0"/>
              </a:rPr>
              <a:t>36</a:t>
            </a:r>
          </a:p>
        </p:txBody>
      </p:sp>
      <p:pic>
        <p:nvPicPr>
          <p:cNvPr id="3" name="Picture 2" descr="A square with a grid on it&#10;&#10;AI-generated content may be incorrect.">
            <a:extLst>
              <a:ext uri="{FF2B5EF4-FFF2-40B4-BE49-F238E27FC236}">
                <a16:creationId xmlns:a16="http://schemas.microsoft.com/office/drawing/2014/main" id="{7FFC0897-9D21-C138-36A3-48F6CADD9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436" y="1650089"/>
            <a:ext cx="5487517" cy="507138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DFA857-B654-E18F-D0F6-42C5889F874B}"/>
              </a:ext>
            </a:extLst>
          </p:cNvPr>
          <p:cNvSpPr/>
          <p:nvPr/>
        </p:nvSpPr>
        <p:spPr>
          <a:xfrm>
            <a:off x="4221271" y="2530257"/>
            <a:ext cx="3586358" cy="32317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6DE513-ABEC-634D-729A-C34D80099352}"/>
              </a:ext>
            </a:extLst>
          </p:cNvPr>
          <p:cNvSpPr txBox="1"/>
          <p:nvPr/>
        </p:nvSpPr>
        <p:spPr>
          <a:xfrm>
            <a:off x="8826464" y="3220274"/>
            <a:ext cx="358635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>
                <a:solidFill>
                  <a:srgbClr val="00B0F0"/>
                </a:solidFill>
                <a:latin typeface="Agency FB" panose="020B0503020202020204" pitchFamily="34" charset="0"/>
              </a:rPr>
              <a:t>28</a:t>
            </a:r>
          </a:p>
        </p:txBody>
      </p:sp>
      <p:pic>
        <p:nvPicPr>
          <p:cNvPr id="15" name="Picture 14" descr="A drawing of a person with a sad expression&#10;&#10;AI-generated content may be incorrect.">
            <a:extLst>
              <a:ext uri="{FF2B5EF4-FFF2-40B4-BE49-F238E27FC236}">
                <a16:creationId xmlns:a16="http://schemas.microsoft.com/office/drawing/2014/main" id="{B25B1A2B-306A-3346-9570-005B40906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405955" y="650235"/>
            <a:ext cx="2343493" cy="251343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DEF80B-C83C-7B76-70CA-F0BB4B653FEF}"/>
              </a:ext>
            </a:extLst>
          </p:cNvPr>
          <p:cNvSpPr txBox="1">
            <a:spLocks/>
          </p:cNvSpPr>
          <p:nvPr/>
        </p:nvSpPr>
        <p:spPr>
          <a:xfrm>
            <a:off x="389714" y="165084"/>
            <a:ext cx="11243485" cy="146121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/>
              <a:t>Middleine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“How about 8 x 8?”</a:t>
            </a:r>
          </a:p>
        </p:txBody>
      </p:sp>
    </p:spTree>
    <p:extLst>
      <p:ext uri="{BB962C8B-B14F-4D97-AF65-F5344CB8AC3E}">
        <p14:creationId xmlns:p14="http://schemas.microsoft.com/office/powerpoint/2010/main" val="334510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 animBg="1"/>
      <p:bldP spid="1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B3EF1-26A7-E45A-B2E6-09DA2CD9C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78CF0F-135C-F35A-16DB-46D2620D5F91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F313D-83B4-8564-14E1-4EF913245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6</a:t>
            </a:fld>
            <a:endParaRPr lang="en-US"/>
          </a:p>
        </p:txBody>
      </p:sp>
      <p:pic>
        <p:nvPicPr>
          <p:cNvPr id="3" name="Picture 2" descr="A square with a grid on it&#10;&#10;AI-generated content may be incorrect.">
            <a:extLst>
              <a:ext uri="{FF2B5EF4-FFF2-40B4-BE49-F238E27FC236}">
                <a16:creationId xmlns:a16="http://schemas.microsoft.com/office/drawing/2014/main" id="{D1ECD2DF-27C0-1680-2B39-EBD61EBB3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46" y="1467212"/>
            <a:ext cx="2502270" cy="2312517"/>
          </a:xfrm>
          <a:prstGeom prst="rect">
            <a:avLst/>
          </a:prstGeom>
        </p:spPr>
      </p:pic>
      <p:pic>
        <p:nvPicPr>
          <p:cNvPr id="2" name="Picture 1" descr="A close-up of a rug&#10;&#10;AI-generated content may be incorrect.">
            <a:extLst>
              <a:ext uri="{FF2B5EF4-FFF2-40B4-BE49-F238E27FC236}">
                <a16:creationId xmlns:a16="http://schemas.microsoft.com/office/drawing/2014/main" id="{1409BB3A-C0DF-5FAE-78FB-BCCB17D5F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59863" y="4791199"/>
            <a:ext cx="3949090" cy="1114077"/>
          </a:xfrm>
          <a:prstGeom prst="rect">
            <a:avLst/>
          </a:prstGeom>
        </p:spPr>
      </p:pic>
      <p:pic>
        <p:nvPicPr>
          <p:cNvPr id="5" name="Picture 4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5C033C92-DA97-185E-1FE9-E84FA074D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396" y="3433326"/>
            <a:ext cx="3662516" cy="3212926"/>
          </a:xfrm>
          <a:prstGeom prst="rect">
            <a:avLst/>
          </a:prstGeom>
        </p:spPr>
      </p:pic>
      <p:pic>
        <p:nvPicPr>
          <p:cNvPr id="6" name="Picture 5" descr="A drawing of a person holding a plate of food&#10;&#10;AI-generated content may be incorrect.">
            <a:extLst>
              <a:ext uri="{FF2B5EF4-FFF2-40B4-BE49-F238E27FC236}">
                <a16:creationId xmlns:a16="http://schemas.microsoft.com/office/drawing/2014/main" id="{5D7B6706-9DC4-0FD0-AF5C-38B3B3646B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43"/>
          <a:stretch>
            <a:fillRect/>
          </a:stretch>
        </p:blipFill>
        <p:spPr>
          <a:xfrm>
            <a:off x="8448012" y="3433326"/>
            <a:ext cx="3654250" cy="321292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80C12D5-AEF9-7977-3C36-5A215C9029D7}"/>
              </a:ext>
            </a:extLst>
          </p:cNvPr>
          <p:cNvSpPr txBox="1">
            <a:spLocks/>
          </p:cNvSpPr>
          <p:nvPr/>
        </p:nvSpPr>
        <p:spPr>
          <a:xfrm>
            <a:off x="2687095" y="751652"/>
            <a:ext cx="10009772" cy="215720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Two rectangular pans give equal numbers of center and edge brownies. Can you find them?</a:t>
            </a:r>
          </a:p>
        </p:txBody>
      </p:sp>
    </p:spTree>
    <p:extLst>
      <p:ext uri="{BB962C8B-B14F-4D97-AF65-F5344CB8AC3E}">
        <p14:creationId xmlns:p14="http://schemas.microsoft.com/office/powerpoint/2010/main" val="2772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2118EF-3F21-4CB5-FF41-92FC5B7A75CA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494A4-D28D-956E-2636-9839959BEC75}"/>
              </a:ext>
            </a:extLst>
          </p:cNvPr>
          <p:cNvSpPr txBox="1"/>
          <p:nvPr/>
        </p:nvSpPr>
        <p:spPr>
          <a:xfrm>
            <a:off x="1066365" y="1054578"/>
            <a:ext cx="81110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5 x 12</a:t>
            </a:r>
          </a:p>
          <a:p>
            <a:r>
              <a:rPr lang="en-US" sz="4000" i="1" dirty="0"/>
              <a:t>30 of each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3C0478-62C5-6FA5-7BC9-545059E66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473" y="3486751"/>
            <a:ext cx="3674843" cy="2869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0FE3C1-CA0A-EE8B-37B4-23D54CFF0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637" y="311554"/>
            <a:ext cx="5350391" cy="23535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431411-F37E-F36D-6761-F5455BA0666B}"/>
              </a:ext>
            </a:extLst>
          </p:cNvPr>
          <p:cNvSpPr txBox="1"/>
          <p:nvPr/>
        </p:nvSpPr>
        <p:spPr>
          <a:xfrm>
            <a:off x="1056310" y="4043105"/>
            <a:ext cx="46419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6 x 8</a:t>
            </a:r>
          </a:p>
          <a:p>
            <a:r>
              <a:rPr lang="en-US" sz="4000" i="1" dirty="0"/>
              <a:t>24 of each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42CCC0-CB2D-B8D9-ACC5-7DC6E444D639}"/>
              </a:ext>
            </a:extLst>
          </p:cNvPr>
          <p:cNvSpPr txBox="1"/>
          <p:nvPr/>
        </p:nvSpPr>
        <p:spPr>
          <a:xfrm>
            <a:off x="8006367" y="1196658"/>
            <a:ext cx="12585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/>
              <a:t>3 x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16E4D6-A1C1-AC21-2083-7382B4463EE1}"/>
              </a:ext>
            </a:extLst>
          </p:cNvPr>
          <p:cNvSpPr txBox="1"/>
          <p:nvPr/>
        </p:nvSpPr>
        <p:spPr>
          <a:xfrm>
            <a:off x="7912547" y="4620255"/>
            <a:ext cx="12585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/>
              <a:t>4 x 6</a:t>
            </a:r>
          </a:p>
        </p:txBody>
      </p:sp>
    </p:spTree>
    <p:extLst>
      <p:ext uri="{BB962C8B-B14F-4D97-AF65-F5344CB8AC3E}">
        <p14:creationId xmlns:p14="http://schemas.microsoft.com/office/powerpoint/2010/main" val="324949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345E44-894E-22C7-6F5A-7DC79CDE9F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212136" y="0"/>
            <a:ext cx="9767728" cy="42967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F623D9-9D7F-DDF1-A2FA-D0093E7EBD11}"/>
              </a:ext>
            </a:extLst>
          </p:cNvPr>
          <p:cNvSpPr txBox="1"/>
          <p:nvPr/>
        </p:nvSpPr>
        <p:spPr>
          <a:xfrm>
            <a:off x="254000" y="1482749"/>
            <a:ext cx="120178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/>
              <a:t>What happens with an A x B rectangle?</a:t>
            </a:r>
            <a:endParaRPr lang="en-US" sz="60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389AF1-1584-7C2A-0216-9196353E2113}"/>
              </a:ext>
            </a:extLst>
          </p:cNvPr>
          <p:cNvSpPr txBox="1"/>
          <p:nvPr/>
        </p:nvSpPr>
        <p:spPr>
          <a:xfrm>
            <a:off x="3077029" y="4174922"/>
            <a:ext cx="714102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0" b="1" dirty="0"/>
              <a:t>Total:			 	A x B</a:t>
            </a:r>
          </a:p>
          <a:p>
            <a:r>
              <a:rPr lang="en-US" sz="5000" b="1" dirty="0"/>
              <a:t>Middles:	 	(A – 2)(B – 2)</a:t>
            </a:r>
          </a:p>
          <a:p>
            <a:r>
              <a:rPr lang="en-US" sz="5000" b="1" dirty="0"/>
              <a:t>Edges:			2A + 2B - 4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15453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06ECD-4FFC-CA89-81FC-CD2650191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620FE4-E438-C6A8-5E9C-778C662759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212136" y="0"/>
            <a:ext cx="9767728" cy="42967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DC5CC2-F6C1-529E-E51A-115C437BF92D}"/>
              </a:ext>
            </a:extLst>
          </p:cNvPr>
          <p:cNvSpPr txBox="1"/>
          <p:nvPr/>
        </p:nvSpPr>
        <p:spPr>
          <a:xfrm>
            <a:off x="319315" y="343377"/>
            <a:ext cx="120178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Total = 2 x Middles</a:t>
            </a:r>
            <a:endParaRPr lang="en-US" sz="6000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E1597F-5FD7-56D9-0EBF-A55BE9E179ED}"/>
              </a:ext>
            </a:extLst>
          </p:cNvPr>
          <p:cNvSpPr txBox="1"/>
          <p:nvPr/>
        </p:nvSpPr>
        <p:spPr>
          <a:xfrm>
            <a:off x="3860365" y="4359589"/>
            <a:ext cx="58714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All:			 	A x B</a:t>
            </a:r>
          </a:p>
          <a:p>
            <a:r>
              <a:rPr lang="en-US" sz="4000" b="1" dirty="0"/>
              <a:t>Middles:	 	(A – 2)(B – 2)</a:t>
            </a:r>
          </a:p>
          <a:p>
            <a:r>
              <a:rPr lang="en-US" sz="4000" b="1" dirty="0"/>
              <a:t>Edges:			2A + 2B - 4</a:t>
            </a:r>
            <a:endParaRPr lang="en-US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C3850F-A98A-7CCA-51DE-01C3C897FA1F}"/>
              </a:ext>
            </a:extLst>
          </p:cNvPr>
          <p:cNvSpPr txBox="1"/>
          <p:nvPr/>
        </p:nvSpPr>
        <p:spPr>
          <a:xfrm>
            <a:off x="174171" y="2012278"/>
            <a:ext cx="1201782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0" b="1" dirty="0"/>
              <a:t>AB= 2(A – 2)(B – 2)</a:t>
            </a:r>
            <a:endParaRPr lang="en-US" sz="10000" i="1" dirty="0"/>
          </a:p>
        </p:txBody>
      </p:sp>
    </p:spTree>
    <p:extLst>
      <p:ext uri="{BB962C8B-B14F-4D97-AF65-F5344CB8AC3E}">
        <p14:creationId xmlns:p14="http://schemas.microsoft.com/office/powerpoint/2010/main" val="27916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A4050-076A-A0FF-05C9-64C97172D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B = 2?</a:t>
            </a:r>
          </a:p>
        </p:txBody>
      </p:sp>
      <p:pic>
        <p:nvPicPr>
          <p:cNvPr id="4" name="Picture 3" descr="interior.&#10;&#10;AI-generated content may be incorrect.">
            <a:extLst>
              <a:ext uri="{FF2B5EF4-FFF2-40B4-BE49-F238E27FC236}">
                <a16:creationId xmlns:a16="http://schemas.microsoft.com/office/drawing/2014/main" id="{B1E460EE-99DF-7327-D220-1D4A4E1488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03"/>
          <a:stretch>
            <a:fillRect/>
          </a:stretch>
        </p:blipFill>
        <p:spPr bwMode="auto">
          <a:xfrm>
            <a:off x="348026" y="2897868"/>
            <a:ext cx="10772776" cy="25205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4318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4EA8A-F65A-3CCD-7D1E-68BEE609D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6F166-A269-2BA2-4C9A-87C2E280F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B = 3?</a:t>
            </a:r>
          </a:p>
        </p:txBody>
      </p:sp>
      <p:pic>
        <p:nvPicPr>
          <p:cNvPr id="3" name="Picture 2" descr="interior.&#10;&#10;AI-generated content may be incorrect.">
            <a:extLst>
              <a:ext uri="{FF2B5EF4-FFF2-40B4-BE49-F238E27FC236}">
                <a16:creationId xmlns:a16="http://schemas.microsoft.com/office/drawing/2014/main" id="{10C0F709-41AD-00BD-D253-8E27AE9F30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8" t="30932" r="17039" b="40946"/>
          <a:stretch>
            <a:fillRect/>
          </a:stretch>
        </p:blipFill>
        <p:spPr bwMode="auto">
          <a:xfrm>
            <a:off x="2017486" y="2258218"/>
            <a:ext cx="9042400" cy="38787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2452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3E47D-40ED-3B94-B94B-98A68D89F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7F3F3-1531-4BD5-FF39-C85A08436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B = 4?</a:t>
            </a:r>
          </a:p>
        </p:txBody>
      </p:sp>
      <p:pic>
        <p:nvPicPr>
          <p:cNvPr id="4" name="Picture 3" descr="interior.&#10;&#10;AI-generated content may be incorrect.">
            <a:extLst>
              <a:ext uri="{FF2B5EF4-FFF2-40B4-BE49-F238E27FC236}">
                <a16:creationId xmlns:a16="http://schemas.microsoft.com/office/drawing/2014/main" id="{FEF21412-FA6E-0606-7EFE-17385EC00E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9" t="66186" r="8130" b="3365"/>
          <a:stretch>
            <a:fillRect/>
          </a:stretch>
        </p:blipFill>
        <p:spPr bwMode="auto">
          <a:xfrm>
            <a:off x="1262741" y="2484303"/>
            <a:ext cx="9456059" cy="35083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48583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0FC56-5337-D091-AA92-12A8E27AC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</a:t>
            </a:r>
            <a:r>
              <a:rPr lang="en-US" b="1" dirty="0"/>
              <a:t>B = 5</a:t>
            </a:r>
            <a:r>
              <a:rPr lang="en-US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489E4-4291-0C72-4254-C10CE8DF30F0}"/>
              </a:ext>
            </a:extLst>
          </p:cNvPr>
          <p:cNvSpPr txBox="1"/>
          <p:nvPr/>
        </p:nvSpPr>
        <p:spPr>
          <a:xfrm>
            <a:off x="174171" y="2092107"/>
            <a:ext cx="1201782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AB= 2(A – 2)(B – 2)</a:t>
            </a:r>
          </a:p>
          <a:p>
            <a:pPr algn="ctr"/>
            <a:r>
              <a:rPr lang="en-US" sz="6000" b="1" dirty="0"/>
              <a:t>A</a:t>
            </a:r>
            <a:r>
              <a:rPr lang="en-US" sz="6000" b="1" dirty="0">
                <a:solidFill>
                  <a:srgbClr val="FF0000"/>
                </a:solidFill>
              </a:rPr>
              <a:t>5</a:t>
            </a:r>
            <a:r>
              <a:rPr lang="en-US" sz="6000" b="1" dirty="0"/>
              <a:t> = 2(A – 2)(</a:t>
            </a:r>
            <a:r>
              <a:rPr lang="en-US" sz="6000" b="1" dirty="0">
                <a:solidFill>
                  <a:srgbClr val="FF0000"/>
                </a:solidFill>
              </a:rPr>
              <a:t>5</a:t>
            </a:r>
            <a:r>
              <a:rPr lang="en-US" sz="6000" b="1" dirty="0"/>
              <a:t> – 2)</a:t>
            </a:r>
          </a:p>
          <a:p>
            <a:pPr algn="ctr"/>
            <a:r>
              <a:rPr lang="en-US" sz="6000" b="1" dirty="0"/>
              <a:t>5A = 6(A – 2)</a:t>
            </a:r>
          </a:p>
          <a:p>
            <a:pPr algn="ctr"/>
            <a:r>
              <a:rPr lang="en-US" sz="6000" b="1" dirty="0"/>
              <a:t>5A = 6A – 12</a:t>
            </a:r>
          </a:p>
          <a:p>
            <a:pPr algn="ctr"/>
            <a:r>
              <a:rPr lang="en-US" sz="6000" b="1" dirty="0">
                <a:solidFill>
                  <a:schemeClr val="accent1"/>
                </a:solidFill>
              </a:rPr>
              <a:t>12 = A</a:t>
            </a:r>
            <a:endParaRPr lang="en-US" sz="6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54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9E562-6009-89A3-E0E6-0FCAB02CD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9E38-5FD2-936F-160A-347071ED4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</a:t>
            </a:r>
            <a:r>
              <a:rPr lang="en-US" b="1" dirty="0"/>
              <a:t>B = 6</a:t>
            </a:r>
            <a:r>
              <a:rPr lang="en-US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6ED586-96BA-43B0-2F20-B032842196AD}"/>
              </a:ext>
            </a:extLst>
          </p:cNvPr>
          <p:cNvSpPr txBox="1"/>
          <p:nvPr/>
        </p:nvSpPr>
        <p:spPr>
          <a:xfrm>
            <a:off x="174171" y="2041372"/>
            <a:ext cx="1201782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000" b="1" dirty="0"/>
              <a:t>AB= 2(A – 2)(B – 2)</a:t>
            </a:r>
          </a:p>
          <a:p>
            <a:pPr algn="ctr"/>
            <a:r>
              <a:rPr lang="en-US" sz="5000" b="1" dirty="0"/>
              <a:t>A</a:t>
            </a:r>
            <a:r>
              <a:rPr lang="en-US" sz="5000" b="1" dirty="0">
                <a:solidFill>
                  <a:srgbClr val="FF0000"/>
                </a:solidFill>
              </a:rPr>
              <a:t>6</a:t>
            </a:r>
            <a:r>
              <a:rPr lang="en-US" sz="5000" b="1" dirty="0"/>
              <a:t> = 2(A – 2)(</a:t>
            </a:r>
            <a:r>
              <a:rPr lang="en-US" sz="5000" b="1" dirty="0">
                <a:solidFill>
                  <a:srgbClr val="FF0000"/>
                </a:solidFill>
              </a:rPr>
              <a:t>6</a:t>
            </a:r>
            <a:r>
              <a:rPr lang="en-US" sz="5000" b="1" dirty="0"/>
              <a:t> – 2)</a:t>
            </a:r>
          </a:p>
          <a:p>
            <a:pPr algn="ctr"/>
            <a:r>
              <a:rPr lang="en-US" sz="5000" b="1" dirty="0"/>
              <a:t>6A = 8(A – 2)</a:t>
            </a:r>
          </a:p>
          <a:p>
            <a:pPr algn="ctr"/>
            <a:r>
              <a:rPr lang="en-US" sz="5000" b="1" dirty="0"/>
              <a:t>6A = 8A – 16</a:t>
            </a:r>
          </a:p>
          <a:p>
            <a:pPr algn="ctr"/>
            <a:r>
              <a:rPr lang="en-US" sz="5000" b="1" dirty="0"/>
              <a:t>16 = 2A</a:t>
            </a:r>
          </a:p>
          <a:p>
            <a:pPr algn="ctr"/>
            <a:r>
              <a:rPr lang="en-US" sz="5000" b="1" dirty="0">
                <a:solidFill>
                  <a:schemeClr val="accent1"/>
                </a:solidFill>
              </a:rPr>
              <a:t>8 = A</a:t>
            </a:r>
            <a:endParaRPr lang="en-US" sz="5000" dirty="0">
              <a:solidFill>
                <a:schemeClr val="accent1"/>
              </a:solidFill>
            </a:endParaRPr>
          </a:p>
        </p:txBody>
      </p:sp>
      <p:pic>
        <p:nvPicPr>
          <p:cNvPr id="5" name="Picture 4" descr="5N = 12,&#10;&#10;AI-generated content may be incorrect.">
            <a:extLst>
              <a:ext uri="{FF2B5EF4-FFF2-40B4-BE49-F238E27FC236}">
                <a16:creationId xmlns:a16="http://schemas.microsoft.com/office/drawing/2014/main" id="{617890DF-A1E8-A1F9-15A8-0A60EFB302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0" t="52083" b="8174"/>
          <a:stretch>
            <a:fillRect/>
          </a:stretch>
        </p:blipFill>
        <p:spPr bwMode="auto">
          <a:xfrm>
            <a:off x="8387198" y="3897086"/>
            <a:ext cx="3747470" cy="28745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7473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3C2A3-96BD-2F24-B37A-5BF1BB61F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43E0D-45F1-5EED-150A-EAC6C8F3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the pan have </a:t>
            </a:r>
            <a:r>
              <a:rPr lang="en-US" b="1" dirty="0"/>
              <a:t>B = 7</a:t>
            </a:r>
            <a:r>
              <a:rPr lang="en-US" dirty="0"/>
              <a:t>?</a:t>
            </a:r>
          </a:p>
        </p:txBody>
      </p:sp>
      <p:pic>
        <p:nvPicPr>
          <p:cNvPr id="5" name="Picture 4" descr="The image depicts a simple, abstract canvas with a grid-like pattern of intersecting lines.&#10;&#10;AI-generated content may be incorrect.">
            <a:extLst>
              <a:ext uri="{FF2B5EF4-FFF2-40B4-BE49-F238E27FC236}">
                <a16:creationId xmlns:a16="http://schemas.microsoft.com/office/drawing/2014/main" id="{6E81476E-B16C-34D3-B187-3ADF3D9B8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281" y="2157731"/>
            <a:ext cx="5202225" cy="43819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EE8797-BE31-3A8F-225A-109A17A3105C}"/>
              </a:ext>
            </a:extLst>
          </p:cNvPr>
          <p:cNvSpPr/>
          <p:nvPr/>
        </p:nvSpPr>
        <p:spPr>
          <a:xfrm>
            <a:off x="4267200" y="2895599"/>
            <a:ext cx="3302000" cy="2859315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744A90-EDB9-6978-F0C5-899CF801A540}"/>
              </a:ext>
            </a:extLst>
          </p:cNvPr>
          <p:cNvSpPr txBox="1"/>
          <p:nvPr/>
        </p:nvSpPr>
        <p:spPr>
          <a:xfrm>
            <a:off x="8940800" y="3076258"/>
            <a:ext cx="2699657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/>
              <a:t>25 center</a:t>
            </a:r>
          </a:p>
          <a:p>
            <a:endParaRPr lang="en-US" sz="3000" b="1" dirty="0"/>
          </a:p>
          <a:p>
            <a:r>
              <a:rPr lang="en-US" sz="3000" b="1" dirty="0"/>
              <a:t>24 exterior</a:t>
            </a:r>
          </a:p>
          <a:p>
            <a:endParaRPr lang="en-US" sz="3000" b="1" dirty="0"/>
          </a:p>
          <a:p>
            <a:r>
              <a:rPr lang="en-US" sz="3000" b="1" dirty="0"/>
              <a:t>Already too big!</a:t>
            </a:r>
          </a:p>
        </p:txBody>
      </p:sp>
      <p:pic>
        <p:nvPicPr>
          <p:cNvPr id="8" name="Picture 7" descr="A drawing of a person with a sad expression&#10;&#10;AI-generated content may be incorrect.">
            <a:extLst>
              <a:ext uri="{FF2B5EF4-FFF2-40B4-BE49-F238E27FC236}">
                <a16:creationId xmlns:a16="http://schemas.microsoft.com/office/drawing/2014/main" id="{C00D1892-5D0F-B417-EB6B-9E41C7DE8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28" y="2895599"/>
            <a:ext cx="2343493" cy="251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5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E5E34-0C5C-0D33-5448-4D90317EA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07F07E-CEB8-B4EC-6F9B-0A1A2064AF15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C96B0-BECA-961E-BBC3-35D92F544A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71" b="1855"/>
          <a:stretch>
            <a:fillRect/>
          </a:stretch>
        </p:blipFill>
        <p:spPr>
          <a:xfrm>
            <a:off x="0" y="1231103"/>
            <a:ext cx="5500284" cy="53003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BA7DCF-3BF3-ED84-0E75-B9EC82847BE6}"/>
              </a:ext>
            </a:extLst>
          </p:cNvPr>
          <p:cNvSpPr txBox="1"/>
          <p:nvPr/>
        </p:nvSpPr>
        <p:spPr>
          <a:xfrm>
            <a:off x="5167086" y="796925"/>
            <a:ext cx="71428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latin typeface="+mj-lt"/>
              </a:rPr>
              <a:t>Bonus</a:t>
            </a:r>
            <a:r>
              <a:rPr lang="en-US" sz="5000" dirty="0">
                <a:latin typeface="+mj-lt"/>
              </a:rPr>
              <a:t>: The friends start baking </a:t>
            </a:r>
            <a:r>
              <a:rPr lang="en-US" sz="5000" b="1" dirty="0">
                <a:solidFill>
                  <a:schemeClr val="accent1"/>
                </a:solidFill>
                <a:latin typeface="+mj-lt"/>
              </a:rPr>
              <a:t>3D brownie loaves</a:t>
            </a:r>
            <a:r>
              <a:rPr lang="en-US" sz="5000" dirty="0">
                <a:latin typeface="+mj-lt"/>
              </a:rPr>
              <a:t>. Can you find a rectangular prism loaf with equal numbers of </a:t>
            </a:r>
            <a:r>
              <a:rPr lang="en-US" sz="5000" b="1" dirty="0">
                <a:solidFill>
                  <a:schemeClr val="accent1"/>
                </a:solidFill>
                <a:latin typeface="+mj-lt"/>
              </a:rPr>
              <a:t>interior</a:t>
            </a:r>
            <a:r>
              <a:rPr lang="en-US" sz="5000" dirty="0">
                <a:latin typeface="+mj-lt"/>
              </a:rPr>
              <a:t> and </a:t>
            </a:r>
            <a:r>
              <a:rPr lang="en-US" sz="5000" b="1" dirty="0">
                <a:solidFill>
                  <a:schemeClr val="accent1"/>
                </a:solidFill>
                <a:latin typeface="+mj-lt"/>
              </a:rPr>
              <a:t>exterior</a:t>
            </a:r>
            <a:r>
              <a:rPr lang="en-US" sz="5000" b="1" dirty="0">
                <a:latin typeface="+mj-lt"/>
              </a:rPr>
              <a:t> </a:t>
            </a:r>
            <a:r>
              <a:rPr lang="en-US" sz="5000" dirty="0">
                <a:latin typeface="+mj-lt"/>
              </a:rPr>
              <a:t>brownies?</a:t>
            </a:r>
          </a:p>
        </p:txBody>
      </p:sp>
    </p:spTree>
    <p:extLst>
      <p:ext uri="{BB962C8B-B14F-4D97-AF65-F5344CB8AC3E}">
        <p14:creationId xmlns:p14="http://schemas.microsoft.com/office/powerpoint/2010/main" val="2421840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8445C-3F9E-AA29-FE2D-3772A5881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9252C2-B467-5F17-1A15-E87C0CB4DF95}"/>
              </a:ext>
            </a:extLst>
          </p:cNvPr>
          <p:cNvSpPr/>
          <p:nvPr/>
        </p:nvSpPr>
        <p:spPr>
          <a:xfrm>
            <a:off x="0" y="0"/>
            <a:ext cx="1224886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24CD33-0151-B4FD-93C1-342CA141D4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71" b="1855"/>
          <a:stretch>
            <a:fillRect/>
          </a:stretch>
        </p:blipFill>
        <p:spPr>
          <a:xfrm>
            <a:off x="288099" y="1421147"/>
            <a:ext cx="5500284" cy="53003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F880FD-B595-D891-0110-DF9B0933AAB8}"/>
              </a:ext>
            </a:extLst>
          </p:cNvPr>
          <p:cNvSpPr txBox="1"/>
          <p:nvPr/>
        </p:nvSpPr>
        <p:spPr>
          <a:xfrm>
            <a:off x="3657600" y="136525"/>
            <a:ext cx="86450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+mj-lt"/>
              </a:rPr>
              <a:t>One solution is </a:t>
            </a:r>
            <a:r>
              <a:rPr lang="en-US" sz="6000" b="1" dirty="0">
                <a:solidFill>
                  <a:schemeClr val="accent1"/>
                </a:solidFill>
                <a:latin typeface="+mj-lt"/>
              </a:rPr>
              <a:t>7 </a:t>
            </a:r>
            <a:r>
              <a:rPr lang="en-US" sz="6000" dirty="0">
                <a:latin typeface="+mj-lt"/>
              </a:rPr>
              <a:t>x</a:t>
            </a:r>
            <a:r>
              <a:rPr lang="en-US" sz="6000" b="1" dirty="0">
                <a:solidFill>
                  <a:schemeClr val="accent1"/>
                </a:solidFill>
                <a:latin typeface="+mj-lt"/>
              </a:rPr>
              <a:t> 9 </a:t>
            </a:r>
            <a:r>
              <a:rPr lang="en-US" sz="6000" dirty="0"/>
              <a:t>x</a:t>
            </a:r>
            <a:r>
              <a:rPr lang="en-US" sz="6000" b="1" dirty="0">
                <a:solidFill>
                  <a:schemeClr val="accent1"/>
                </a:solidFill>
                <a:latin typeface="+mj-lt"/>
              </a:rPr>
              <a:t> 20.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8B7015-517C-06D1-6D32-99A685AE5E60}"/>
              </a:ext>
            </a:extLst>
          </p:cNvPr>
          <p:cNvSpPr txBox="1"/>
          <p:nvPr/>
        </p:nvSpPr>
        <p:spPr>
          <a:xfrm>
            <a:off x="3832964" y="2001371"/>
            <a:ext cx="86450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+mj-lt"/>
              </a:rPr>
              <a:t>Total: 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7 </a:t>
            </a:r>
            <a:r>
              <a:rPr lang="en-US" sz="6000" dirty="0">
                <a:latin typeface="+mj-lt"/>
              </a:rPr>
              <a:t>x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9 </a:t>
            </a:r>
            <a:r>
              <a:rPr lang="en-US" sz="6000" dirty="0"/>
              <a:t>x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20 </a:t>
            </a:r>
            <a:r>
              <a:rPr lang="en-US" sz="6000" dirty="0">
                <a:latin typeface="+mj-lt"/>
              </a:rPr>
              <a:t>=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000" b="1" dirty="0">
                <a:solidFill>
                  <a:schemeClr val="accent1"/>
                </a:solidFill>
                <a:latin typeface="+mj-lt"/>
              </a:rPr>
              <a:t>1260</a:t>
            </a:r>
            <a:endParaRPr lang="en-US" sz="6000" dirty="0"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en-US" sz="6000" dirty="0">
                <a:latin typeface="+mj-lt"/>
              </a:rPr>
              <a:t>Interior: 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5 </a:t>
            </a:r>
            <a:r>
              <a:rPr lang="en-US" sz="6000" dirty="0"/>
              <a:t>x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7 </a:t>
            </a:r>
            <a:r>
              <a:rPr lang="en-US" sz="6000" dirty="0"/>
              <a:t>x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18 </a:t>
            </a:r>
            <a:r>
              <a:rPr lang="en-US" sz="6000" dirty="0">
                <a:latin typeface="+mj-lt"/>
              </a:rPr>
              <a:t>=</a:t>
            </a:r>
            <a:r>
              <a:rPr lang="en-US" sz="6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6000" b="1" dirty="0">
                <a:solidFill>
                  <a:schemeClr val="accent1"/>
                </a:solidFill>
                <a:latin typeface="+mj-lt"/>
              </a:rPr>
              <a:t>630</a:t>
            </a:r>
            <a:endParaRPr lang="en-US" sz="60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18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build="p"/>
    </p:bld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2987</TotalTime>
  <Words>376</Words>
  <Application>Microsoft Office PowerPoint</Application>
  <PresentationFormat>Widescreen</PresentationFormat>
  <Paragraphs>57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Agency FB</vt:lpstr>
      <vt:lpstr>Arial</vt:lpstr>
      <vt:lpstr>Calibri Light</vt:lpstr>
      <vt:lpstr>Metropolitan</vt:lpstr>
      <vt:lpstr>The Importance of Eating Brownies</vt:lpstr>
      <vt:lpstr>Do you prefer middle or edge brownies?</vt:lpstr>
      <vt:lpstr>What pan will give them equal brownies?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Could the pan have B = 2?</vt:lpstr>
      <vt:lpstr>Could the pan have B = 3?</vt:lpstr>
      <vt:lpstr>Could the pan have B = 4?</vt:lpstr>
      <vt:lpstr>Could the pan have B = 5?</vt:lpstr>
      <vt:lpstr>Could the pan have B = 6?</vt:lpstr>
      <vt:lpstr>Could the pan have B = 7?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Algebra Look Like to Students?</dc:title>
  <dc:creator>Ben Orlin</dc:creator>
  <cp:lastModifiedBy>Ben Orlin</cp:lastModifiedBy>
  <cp:revision>2</cp:revision>
  <dcterms:created xsi:type="dcterms:W3CDTF">2018-09-10T22:49:47Z</dcterms:created>
  <dcterms:modified xsi:type="dcterms:W3CDTF">2026-10-07T18:02:03Z</dcterms:modified>
</cp:coreProperties>
</file>