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70" r:id="rId2"/>
    <p:sldId id="471" r:id="rId3"/>
    <p:sldId id="473" r:id="rId4"/>
    <p:sldId id="379" r:id="rId5"/>
    <p:sldId id="380" r:id="rId6"/>
    <p:sldId id="441" r:id="rId7"/>
    <p:sldId id="443" r:id="rId8"/>
    <p:sldId id="474" r:id="rId9"/>
    <p:sldId id="475" r:id="rId10"/>
    <p:sldId id="476" r:id="rId11"/>
    <p:sldId id="477" r:id="rId12"/>
    <p:sldId id="478" r:id="rId13"/>
    <p:sldId id="479" r:id="rId14"/>
    <p:sldId id="480" r:id="rId15"/>
    <p:sldId id="481" r:id="rId16"/>
    <p:sldId id="442" r:id="rId17"/>
    <p:sldId id="385" r:id="rId18"/>
    <p:sldId id="483" r:id="rId19"/>
    <p:sldId id="482" r:id="rId20"/>
    <p:sldId id="484" r:id="rId21"/>
    <p:sldId id="485" r:id="rId22"/>
    <p:sldId id="493" r:id="rId23"/>
    <p:sldId id="486" r:id="rId24"/>
    <p:sldId id="494" r:id="rId25"/>
    <p:sldId id="488" r:id="rId26"/>
    <p:sldId id="487" r:id="rId27"/>
    <p:sldId id="489" r:id="rId28"/>
    <p:sldId id="49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D1D2F1-CA8B-4E6C-8BD7-F4CA8C3EA3DF}" v="2" dt="2026-10-14T23:17:07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3" y="4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Orlin" userId="aa70a7f213c06f15" providerId="LiveId" clId="{C69E5980-D999-4167-A3F4-FC10A0B9ADE5}"/>
    <pc:docChg chg="custSel addSld modSld">
      <pc:chgData name="Ben Orlin" userId="aa70a7f213c06f15" providerId="LiveId" clId="{C69E5980-D999-4167-A3F4-FC10A0B9ADE5}" dt="2026-10-14T23:17:07.298" v="11" actId="255"/>
      <pc:docMkLst>
        <pc:docMk/>
      </pc:docMkLst>
      <pc:sldChg chg="add">
        <pc:chgData name="Ben Orlin" userId="aa70a7f213c06f15" providerId="LiveId" clId="{C69E5980-D999-4167-A3F4-FC10A0B9ADE5}" dt="2026-10-14T23:16:29.793" v="5"/>
        <pc:sldMkLst>
          <pc:docMk/>
          <pc:sldMk cId="3185990940" sldId="482"/>
        </pc:sldMkLst>
      </pc:sldChg>
      <pc:sldChg chg="addSp delSp modSp add mod setBg delDesignElem">
        <pc:chgData name="Ben Orlin" userId="aa70a7f213c06f15" providerId="LiveId" clId="{C69E5980-D999-4167-A3F4-FC10A0B9ADE5}" dt="2026-10-14T23:16:48.981" v="7" actId="732"/>
        <pc:sldMkLst>
          <pc:docMk/>
          <pc:sldMk cId="518610735" sldId="483"/>
        </pc:sldMkLst>
        <pc:spChg chg="mod">
          <ac:chgData name="Ben Orlin" userId="aa70a7f213c06f15" providerId="LiveId" clId="{C69E5980-D999-4167-A3F4-FC10A0B9ADE5}" dt="2026-10-14T23:16:44.489" v="6" actId="26606"/>
          <ac:spMkLst>
            <pc:docMk/>
            <pc:sldMk cId="518610735" sldId="483"/>
            <ac:spMk id="2" creationId="{96FDE99A-CD61-9B23-C940-705450C6CB11}"/>
          </ac:spMkLst>
        </pc:spChg>
        <pc:spChg chg="mod">
          <ac:chgData name="Ben Orlin" userId="aa70a7f213c06f15" providerId="LiveId" clId="{C69E5980-D999-4167-A3F4-FC10A0B9ADE5}" dt="2026-10-14T23:16:44.489" v="6" actId="26606"/>
          <ac:spMkLst>
            <pc:docMk/>
            <pc:sldMk cId="518610735" sldId="483"/>
            <ac:spMk id="3" creationId="{EF26744C-83C4-8D10-9C65-F6ED78D9CC14}"/>
          </ac:spMkLst>
        </pc:spChg>
        <pc:spChg chg="add">
          <ac:chgData name="Ben Orlin" userId="aa70a7f213c06f15" providerId="LiveId" clId="{C69E5980-D999-4167-A3F4-FC10A0B9ADE5}" dt="2026-10-14T23:16:44.489" v="6" actId="26606"/>
          <ac:spMkLst>
            <pc:docMk/>
            <pc:sldMk cId="518610735" sldId="483"/>
            <ac:spMk id="7" creationId="{CD333CBE-B699-4E3B-9F45-C045F773434F}"/>
          </ac:spMkLst>
        </pc:spChg>
        <pc:spChg chg="add">
          <ac:chgData name="Ben Orlin" userId="aa70a7f213c06f15" providerId="LiveId" clId="{C69E5980-D999-4167-A3F4-FC10A0B9ADE5}" dt="2026-10-14T23:16:44.489" v="6" actId="26606"/>
          <ac:spMkLst>
            <pc:docMk/>
            <pc:sldMk cId="518610735" sldId="483"/>
            <ac:spMk id="8" creationId="{FCA118C4-32A6-466D-8453-BA738103A062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518610735" sldId="483"/>
            <ac:spMk id="10" creationId="{D87AB319-64C0-4E2D-B1CD-0A970301BEEA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518610735" sldId="483"/>
            <ac:spMk id="12" creationId="{CF4BD144-08AF-41A3-ADB3-8AADCACA0605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518610735" sldId="483"/>
            <ac:spMk id="14" creationId="{CA3F59CE-D0DB-4EB7-91C0-63DB110309E1}"/>
          </ac:spMkLst>
        </pc:spChg>
        <pc:picChg chg="mod modCrop">
          <ac:chgData name="Ben Orlin" userId="aa70a7f213c06f15" providerId="LiveId" clId="{C69E5980-D999-4167-A3F4-FC10A0B9ADE5}" dt="2026-10-14T23:16:48.981" v="7" actId="732"/>
          <ac:picMkLst>
            <pc:docMk/>
            <pc:sldMk cId="518610735" sldId="483"/>
            <ac:picMk id="5" creationId="{956D747C-6547-3E80-A5AB-246AABF3B07D}"/>
          </ac:picMkLst>
        </pc:picChg>
      </pc:sldChg>
      <pc:sldChg chg="add">
        <pc:chgData name="Ben Orlin" userId="aa70a7f213c06f15" providerId="LiveId" clId="{C69E5980-D999-4167-A3F4-FC10A0B9ADE5}" dt="2026-10-14T23:16:29.793" v="5"/>
        <pc:sldMkLst>
          <pc:docMk/>
          <pc:sldMk cId="2535531434" sldId="484"/>
        </pc:sldMkLst>
      </pc:sldChg>
      <pc:sldChg chg="add">
        <pc:chgData name="Ben Orlin" userId="aa70a7f213c06f15" providerId="LiveId" clId="{C69E5980-D999-4167-A3F4-FC10A0B9ADE5}" dt="2026-10-14T23:16:29.793" v="5"/>
        <pc:sldMkLst>
          <pc:docMk/>
          <pc:sldMk cId="3064453055" sldId="485"/>
        </pc:sldMkLst>
      </pc:sldChg>
      <pc:sldChg chg="add">
        <pc:chgData name="Ben Orlin" userId="aa70a7f213c06f15" providerId="LiveId" clId="{C69E5980-D999-4167-A3F4-FC10A0B9ADE5}" dt="2026-10-14T23:16:29.793" v="5"/>
        <pc:sldMkLst>
          <pc:docMk/>
          <pc:sldMk cId="1276447488" sldId="486"/>
        </pc:sldMkLst>
      </pc:sldChg>
      <pc:sldChg chg="add">
        <pc:chgData name="Ben Orlin" userId="aa70a7f213c06f15" providerId="LiveId" clId="{C69E5980-D999-4167-A3F4-FC10A0B9ADE5}" dt="2026-10-14T23:16:29.793" v="5"/>
        <pc:sldMkLst>
          <pc:docMk/>
          <pc:sldMk cId="1280013260" sldId="487"/>
        </pc:sldMkLst>
      </pc:sldChg>
      <pc:sldChg chg="add">
        <pc:chgData name="Ben Orlin" userId="aa70a7f213c06f15" providerId="LiveId" clId="{C69E5980-D999-4167-A3F4-FC10A0B9ADE5}" dt="2026-10-14T23:16:29.793" v="5"/>
        <pc:sldMkLst>
          <pc:docMk/>
          <pc:sldMk cId="641724510" sldId="488"/>
        </pc:sldMkLst>
      </pc:sldChg>
      <pc:sldChg chg="addSp delSp modSp add mod setBg setClrOvrMap delDesignElem">
        <pc:chgData name="Ben Orlin" userId="aa70a7f213c06f15" providerId="LiveId" clId="{C69E5980-D999-4167-A3F4-FC10A0B9ADE5}" dt="2026-10-14T23:17:07.298" v="11" actId="255"/>
        <pc:sldMkLst>
          <pc:docMk/>
          <pc:sldMk cId="3112637797" sldId="489"/>
        </pc:sldMkLst>
        <pc:spChg chg="mod">
          <ac:chgData name="Ben Orlin" userId="aa70a7f213c06f15" providerId="LiveId" clId="{C69E5980-D999-4167-A3F4-FC10A0B9ADE5}" dt="2026-10-14T23:17:07.298" v="11" actId="255"/>
          <ac:spMkLst>
            <pc:docMk/>
            <pc:sldMk cId="3112637797" sldId="489"/>
            <ac:spMk id="3" creationId="{68072E44-B6C7-ADFD-0893-3801E67F4EFE}"/>
          </ac:spMkLst>
        </pc:spChg>
        <pc:spChg chg="add">
          <ac:chgData name="Ben Orlin" userId="aa70a7f213c06f15" providerId="LiveId" clId="{C69E5980-D999-4167-A3F4-FC10A0B9ADE5}" dt="2026-10-14T23:17:03.665" v="10" actId="26606"/>
          <ac:spMkLst>
            <pc:docMk/>
            <pc:sldMk cId="3112637797" sldId="489"/>
            <ac:spMk id="10" creationId="{7D2BFFD5-490F-4B45-91F2-6B826FBAD4E3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3112637797" sldId="489"/>
            <ac:spMk id="11" creationId="{7D2BFFD5-490F-4B45-91F2-6B826FBAD4E3}"/>
          </ac:spMkLst>
        </pc:spChg>
        <pc:picChg chg="mod">
          <ac:chgData name="Ben Orlin" userId="aa70a7f213c06f15" providerId="LiveId" clId="{C69E5980-D999-4167-A3F4-FC10A0B9ADE5}" dt="2026-10-14T23:17:03.665" v="10" actId="26606"/>
          <ac:picMkLst>
            <pc:docMk/>
            <pc:sldMk cId="3112637797" sldId="489"/>
            <ac:picMk id="5" creationId="{8D574832-AF92-FE7A-D0D3-C7B84B35D2B6}"/>
          </ac:picMkLst>
        </pc:picChg>
      </pc:sldChg>
      <pc:sldChg chg="addSp delSp add mod setBg addAnim setClrOvrMap delDesignElem">
        <pc:chgData name="Ben Orlin" userId="aa70a7f213c06f15" providerId="LiveId" clId="{C69E5980-D999-4167-A3F4-FC10A0B9ADE5}" dt="2026-10-14T23:16:55.001" v="9"/>
        <pc:sldMkLst>
          <pc:docMk/>
          <pc:sldMk cId="1753219973" sldId="493"/>
        </pc:sldMkLst>
        <pc:spChg chg="add">
          <ac:chgData name="Ben Orlin" userId="aa70a7f213c06f15" providerId="LiveId" clId="{C69E5980-D999-4167-A3F4-FC10A0B9ADE5}" dt="2026-10-14T23:16:54.999" v="8" actId="26606"/>
          <ac:spMkLst>
            <pc:docMk/>
            <pc:sldMk cId="1753219973" sldId="493"/>
            <ac:spMk id="9" creationId="{CD333CBE-B699-4E3B-9F45-C045F773434F}"/>
          </ac:spMkLst>
        </pc:spChg>
        <pc:spChg chg="add">
          <ac:chgData name="Ben Orlin" userId="aa70a7f213c06f15" providerId="LiveId" clId="{C69E5980-D999-4167-A3F4-FC10A0B9ADE5}" dt="2026-10-14T23:16:54.999" v="8" actId="26606"/>
          <ac:spMkLst>
            <pc:docMk/>
            <pc:sldMk cId="1753219973" sldId="493"/>
            <ac:spMk id="10" creationId="{F78FA41B-9A77-4FFE-A10F-9443EFDE6096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1753219973" sldId="493"/>
            <ac:spMk id="12" creationId="{CD333CBE-B699-4E3B-9F45-C045F773434F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1753219973" sldId="493"/>
            <ac:spMk id="14" creationId="{F78FA41B-9A77-4FFE-A10F-9443EFDE6096}"/>
          </ac:spMkLst>
        </pc:spChg>
      </pc:sldChg>
      <pc:sldChg chg="delSp add setBg delDesignElem">
        <pc:chgData name="Ben Orlin" userId="aa70a7f213c06f15" providerId="LiveId" clId="{C69E5980-D999-4167-A3F4-FC10A0B9ADE5}" dt="2026-10-14T23:16:29.793" v="5"/>
        <pc:sldMkLst>
          <pc:docMk/>
          <pc:sldMk cId="3822030513" sldId="494"/>
        </pc:sldMkLst>
        <pc:spChg chg="del">
          <ac:chgData name="Ben Orlin" userId="aa70a7f213c06f15" providerId="LiveId" clId="{C69E5980-D999-4167-A3F4-FC10A0B9ADE5}" dt="2026-10-14T23:16:29.793" v="5"/>
          <ac:spMkLst>
            <pc:docMk/>
            <pc:sldMk cId="3822030513" sldId="494"/>
            <ac:spMk id="10" creationId="{763F40A5-9E15-4AF6-BBF2-7BCDB2439B49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3822030513" sldId="494"/>
            <ac:spMk id="12" creationId="{C780615D-6981-44B0-A25D-360BBE7DDCFB}"/>
          </ac:spMkLst>
        </pc:spChg>
      </pc:sldChg>
      <pc:sldChg chg="delSp add setBg delDesignElem">
        <pc:chgData name="Ben Orlin" userId="aa70a7f213c06f15" providerId="LiveId" clId="{C69E5980-D999-4167-A3F4-FC10A0B9ADE5}" dt="2026-10-14T23:16:29.793" v="5"/>
        <pc:sldMkLst>
          <pc:docMk/>
          <pc:sldMk cId="2310181656" sldId="495"/>
        </pc:sldMkLst>
        <pc:spChg chg="del">
          <ac:chgData name="Ben Orlin" userId="aa70a7f213c06f15" providerId="LiveId" clId="{C69E5980-D999-4167-A3F4-FC10A0B9ADE5}" dt="2026-10-14T23:16:29.793" v="5"/>
          <ac:spMkLst>
            <pc:docMk/>
            <pc:sldMk cId="2310181656" sldId="495"/>
            <ac:spMk id="11" creationId="{CD333CBE-B699-4E3B-9F45-C045F773434F}"/>
          </ac:spMkLst>
        </pc:spChg>
        <pc:spChg chg="del">
          <ac:chgData name="Ben Orlin" userId="aa70a7f213c06f15" providerId="LiveId" clId="{C69E5980-D999-4167-A3F4-FC10A0B9ADE5}" dt="2026-10-14T23:16:29.793" v="5"/>
          <ac:spMkLst>
            <pc:docMk/>
            <pc:sldMk cId="2310181656" sldId="495"/>
            <ac:spMk id="13" creationId="{C6EDEBB9-8437-4875-ABEA-0AEDE2C90D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9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9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6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7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90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3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74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35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72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6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63493DB-5CC5-4544-B8F7-6219D71EE7D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3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43B637-27FE-5A26-9F36-84F74FC9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70467"/>
            <a:ext cx="6608963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1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Importance of Eating Brownies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1C45B-DFCB-144C-4ABA-F8EBDB7DA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513" y="4206876"/>
            <a:ext cx="6544954" cy="16459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Life Lessons / Geometry Lessons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F854FE-0B1E-4902-A4C6-5DB97EC3E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hild's drawing of a chef holding a spoon and a bowl&#10;&#10;AI-generated content may be incorrect.">
            <a:extLst>
              <a:ext uri="{FF2B5EF4-FFF2-40B4-BE49-F238E27FC236}">
                <a16:creationId xmlns:a16="http://schemas.microsoft.com/office/drawing/2014/main" id="{5010ADDC-9F4E-EA47-F3EE-A7AE1D4CDA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20" t="-2" r="14691" b="3"/>
          <a:stretch>
            <a:fillRect/>
          </a:stretch>
        </p:blipFill>
        <p:spPr>
          <a:xfrm>
            <a:off x="7879980" y="568404"/>
            <a:ext cx="3834093" cy="55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0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8F138-299A-2FF5-FCAF-890EA93F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72" y="-73608"/>
            <a:ext cx="10772775" cy="1658198"/>
          </a:xfrm>
        </p:spPr>
        <p:txBody>
          <a:bodyPr/>
          <a:lstStyle/>
          <a:p>
            <a:r>
              <a:rPr lang="en-US" dirty="0"/>
              <a:t>Do you prefer middle or edge brownies?</a:t>
            </a:r>
          </a:p>
        </p:txBody>
      </p:sp>
      <p:pic>
        <p:nvPicPr>
          <p:cNvPr id="6" name="Picture 5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E4847377-952A-4A73-9710-38DE1A6F0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054"/>
            <a:ext cx="5779616" cy="5070143"/>
          </a:xfrm>
          <a:prstGeom prst="rect">
            <a:avLst/>
          </a:prstGeom>
        </p:spPr>
      </p:pic>
      <p:pic>
        <p:nvPicPr>
          <p:cNvPr id="7" name="Picture 6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A98B117C-29B7-11F5-DFC3-02658AFBE1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3"/>
          <a:stretch>
            <a:fillRect/>
          </a:stretch>
        </p:blipFill>
        <p:spPr>
          <a:xfrm>
            <a:off x="6716750" y="1984124"/>
            <a:ext cx="5475250" cy="4814004"/>
          </a:xfrm>
          <a:prstGeom prst="rect">
            <a:avLst/>
          </a:prstGeom>
        </p:spPr>
      </p:pic>
      <p:pic>
        <p:nvPicPr>
          <p:cNvPr id="9" name="Picture 8" descr="A drawing of a chocolate bar&#10;&#10;AI-generated content may be incorrect.">
            <a:extLst>
              <a:ext uri="{FF2B5EF4-FFF2-40B4-BE49-F238E27FC236}">
                <a16:creationId xmlns:a16="http://schemas.microsoft.com/office/drawing/2014/main" id="{992DB248-C47D-C001-B88A-2F65846C4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32" y="1195628"/>
            <a:ext cx="4524893" cy="245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6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A537F-FAC5-F548-1019-282F8193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156CB9D7-814D-BFE6-D96F-CA9D5C15F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054"/>
            <a:ext cx="5779616" cy="5070143"/>
          </a:xfrm>
          <a:prstGeom prst="rect">
            <a:avLst/>
          </a:prstGeom>
        </p:spPr>
      </p:pic>
      <p:pic>
        <p:nvPicPr>
          <p:cNvPr id="7" name="Picture 6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CE4FAEEA-1632-CBCA-F2B8-854D35302C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3"/>
          <a:stretch>
            <a:fillRect/>
          </a:stretch>
        </p:blipFill>
        <p:spPr>
          <a:xfrm>
            <a:off x="6716750" y="1984124"/>
            <a:ext cx="5475250" cy="4814004"/>
          </a:xfrm>
          <a:prstGeom prst="rect">
            <a:avLst/>
          </a:prstGeom>
        </p:spPr>
      </p:pic>
      <p:pic>
        <p:nvPicPr>
          <p:cNvPr id="9" name="Picture 8" descr="A drawing of a chocolate bar&#10;&#10;AI-generated content may be incorrect.">
            <a:extLst>
              <a:ext uri="{FF2B5EF4-FFF2-40B4-BE49-F238E27FC236}">
                <a16:creationId xmlns:a16="http://schemas.microsoft.com/office/drawing/2014/main" id="{CC64DBED-5CCC-E2E1-07B9-061E87B15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32" y="1195628"/>
            <a:ext cx="4524893" cy="24580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87505B-3D83-3158-7C62-2D7B86550E8F}"/>
              </a:ext>
            </a:extLst>
          </p:cNvPr>
          <p:cNvSpPr txBox="1"/>
          <p:nvPr/>
        </p:nvSpPr>
        <p:spPr>
          <a:xfrm>
            <a:off x="2119341" y="5756646"/>
            <a:ext cx="3976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Agency FB" panose="020B0503020202020204" pitchFamily="34" charset="0"/>
              </a:rPr>
              <a:t>MIDDLE-INE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62F8BC-00C6-0FA2-8DF4-136EB38584F4}"/>
              </a:ext>
            </a:extLst>
          </p:cNvPr>
          <p:cNvSpPr txBox="1"/>
          <p:nvPr/>
        </p:nvSpPr>
        <p:spPr>
          <a:xfrm>
            <a:off x="6716750" y="5662372"/>
            <a:ext cx="3586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B0F0"/>
                </a:solidFill>
                <a:latin typeface="Agency FB" panose="020B0503020202020204" pitchFamily="34" charset="0"/>
              </a:rPr>
              <a:t>EDGE-GAR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E162F0-B0AF-1178-FC38-731B3888F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71" y="21772"/>
            <a:ext cx="11243485" cy="1461219"/>
          </a:xfrm>
        </p:spPr>
        <p:txBody>
          <a:bodyPr/>
          <a:lstStyle/>
          <a:p>
            <a:r>
              <a:rPr lang="en-US" dirty="0"/>
              <a:t>What pan will give them equal brownies?</a:t>
            </a:r>
          </a:p>
        </p:txBody>
      </p:sp>
    </p:spTree>
    <p:extLst>
      <p:ext uri="{BB962C8B-B14F-4D97-AF65-F5344CB8AC3E}">
        <p14:creationId xmlns:p14="http://schemas.microsoft.com/office/powerpoint/2010/main" val="223221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195F75-0CA5-EDA3-90A9-0DB308EADDD4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644D8-CC91-F406-571A-7664AA9C5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 descr="A drawing of a person with a smile&#10;&#10;AI-generated content may be incorrect.">
            <a:extLst>
              <a:ext uri="{FF2B5EF4-FFF2-40B4-BE49-F238E27FC236}">
                <a16:creationId xmlns:a16="http://schemas.microsoft.com/office/drawing/2014/main" id="{E2A50A9A-8667-2D5C-59AD-3FAF2F10D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32338" y="256189"/>
            <a:ext cx="3659662" cy="3172811"/>
          </a:xfrm>
          <a:prstGeom prst="rect">
            <a:avLst/>
          </a:prstGeom>
        </p:spPr>
      </p:pic>
      <p:pic>
        <p:nvPicPr>
          <p:cNvPr id="6" name="Picture 5" descr="A close-up of a rug&#10;&#10;AI-generated content may be incorrect.">
            <a:extLst>
              <a:ext uri="{FF2B5EF4-FFF2-40B4-BE49-F238E27FC236}">
                <a16:creationId xmlns:a16="http://schemas.microsoft.com/office/drawing/2014/main" id="{A227EE6B-E9BB-6DD7-8900-6DCA607A8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34" y="3657600"/>
            <a:ext cx="9566301" cy="2698750"/>
          </a:xfrm>
          <a:prstGeom prst="rect">
            <a:avLst/>
          </a:prstGeom>
        </p:spPr>
      </p:pic>
      <p:pic>
        <p:nvPicPr>
          <p:cNvPr id="11" name="Picture 10" descr="A drawing of a person with a sad face&#10;&#10;AI-generated content may be incorrect.">
            <a:extLst>
              <a:ext uri="{FF2B5EF4-FFF2-40B4-BE49-F238E27FC236}">
                <a16:creationId xmlns:a16="http://schemas.microsoft.com/office/drawing/2014/main" id="{B39C5D16-220A-F821-DF5C-D72F0E9EE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0312" y="121685"/>
            <a:ext cx="2872777" cy="33073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8BA6C4-F6AE-A4DA-F269-63EF0588A821}"/>
              </a:ext>
            </a:extLst>
          </p:cNvPr>
          <p:cNvSpPr/>
          <p:nvPr/>
        </p:nvSpPr>
        <p:spPr>
          <a:xfrm>
            <a:off x="2129425" y="4511892"/>
            <a:ext cx="7276530" cy="7615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FB75FE-02B5-A419-6F22-55E2D3D170F7}"/>
              </a:ext>
            </a:extLst>
          </p:cNvPr>
          <p:cNvSpPr txBox="1"/>
          <p:nvPr/>
        </p:nvSpPr>
        <p:spPr>
          <a:xfrm>
            <a:off x="908491" y="2060903"/>
            <a:ext cx="3976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Agency FB" panose="020B0503020202020204" pitchFamily="34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543FC7-5B3B-1B36-7C37-5B9D58559351}"/>
              </a:ext>
            </a:extLst>
          </p:cNvPr>
          <p:cNvSpPr txBox="1"/>
          <p:nvPr/>
        </p:nvSpPr>
        <p:spPr>
          <a:xfrm>
            <a:off x="6457428" y="2330420"/>
            <a:ext cx="3586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B0F0"/>
                </a:solidFill>
                <a:latin typeface="Agency FB" panose="020B0503020202020204" pitchFamily="34" charset="0"/>
              </a:rPr>
              <a:t>26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198A91-3F58-1A8A-4A4B-A49FF4AE7390}"/>
              </a:ext>
            </a:extLst>
          </p:cNvPr>
          <p:cNvSpPr txBox="1">
            <a:spLocks/>
          </p:cNvSpPr>
          <p:nvPr/>
        </p:nvSpPr>
        <p:spPr>
          <a:xfrm>
            <a:off x="389714" y="165084"/>
            <a:ext cx="11243485" cy="14612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/>
              <a:t>Edgegar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“How about 12 x 3?”</a:t>
            </a:r>
          </a:p>
        </p:txBody>
      </p:sp>
    </p:spTree>
    <p:extLst>
      <p:ext uri="{BB962C8B-B14F-4D97-AF65-F5344CB8AC3E}">
        <p14:creationId xmlns:p14="http://schemas.microsoft.com/office/powerpoint/2010/main" val="74592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3C185-817F-066D-966F-C3B646E6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0ED19C-75C7-3A55-B266-600B5B031E25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awing of a person with arms out&#10;&#10;AI-generated content may be incorrect.">
            <a:extLst>
              <a:ext uri="{FF2B5EF4-FFF2-40B4-BE49-F238E27FC236}">
                <a16:creationId xmlns:a16="http://schemas.microsoft.com/office/drawing/2014/main" id="{93188DE9-3862-9B96-3822-019C48BC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650235"/>
            <a:ext cx="3338947" cy="25134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32367-B07A-47F3-4539-35F0399BC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8DE32-A1BC-1525-A0B0-2AEE686685E4}"/>
              </a:ext>
            </a:extLst>
          </p:cNvPr>
          <p:cNvSpPr txBox="1"/>
          <p:nvPr/>
        </p:nvSpPr>
        <p:spPr>
          <a:xfrm>
            <a:off x="-387112" y="3163665"/>
            <a:ext cx="3976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Agency FB" panose="020B0503020202020204" pitchFamily="34" charset="0"/>
              </a:rPr>
              <a:t>36</a:t>
            </a:r>
          </a:p>
        </p:txBody>
      </p:sp>
      <p:pic>
        <p:nvPicPr>
          <p:cNvPr id="3" name="Picture 2" descr="A square with a grid on it&#10;&#10;AI-generated content may be incorrect.">
            <a:extLst>
              <a:ext uri="{FF2B5EF4-FFF2-40B4-BE49-F238E27FC236}">
                <a16:creationId xmlns:a16="http://schemas.microsoft.com/office/drawing/2014/main" id="{7FFC0897-9D21-C138-36A3-48F6CADD9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436" y="1650089"/>
            <a:ext cx="5487517" cy="50713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DFA857-B654-E18F-D0F6-42C5889F874B}"/>
              </a:ext>
            </a:extLst>
          </p:cNvPr>
          <p:cNvSpPr/>
          <p:nvPr/>
        </p:nvSpPr>
        <p:spPr>
          <a:xfrm>
            <a:off x="4221271" y="2530257"/>
            <a:ext cx="3586358" cy="3231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6DE513-ABEC-634D-729A-C34D80099352}"/>
              </a:ext>
            </a:extLst>
          </p:cNvPr>
          <p:cNvSpPr txBox="1"/>
          <p:nvPr/>
        </p:nvSpPr>
        <p:spPr>
          <a:xfrm>
            <a:off x="8826464" y="3220274"/>
            <a:ext cx="3586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B0F0"/>
                </a:solidFill>
                <a:latin typeface="Agency FB" panose="020B0503020202020204" pitchFamily="34" charset="0"/>
              </a:rPr>
              <a:t>28</a:t>
            </a:r>
          </a:p>
        </p:txBody>
      </p:sp>
      <p:pic>
        <p:nvPicPr>
          <p:cNvPr id="15" name="Picture 14" descr="A drawing of a person with a sad expression&#10;&#10;AI-generated content may be incorrect.">
            <a:extLst>
              <a:ext uri="{FF2B5EF4-FFF2-40B4-BE49-F238E27FC236}">
                <a16:creationId xmlns:a16="http://schemas.microsoft.com/office/drawing/2014/main" id="{B25B1A2B-306A-3346-9570-005B40906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405955" y="650235"/>
            <a:ext cx="2343493" cy="251343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DEF80B-C83C-7B76-70CA-F0BB4B653FEF}"/>
              </a:ext>
            </a:extLst>
          </p:cNvPr>
          <p:cNvSpPr txBox="1">
            <a:spLocks/>
          </p:cNvSpPr>
          <p:nvPr/>
        </p:nvSpPr>
        <p:spPr>
          <a:xfrm>
            <a:off x="389714" y="165084"/>
            <a:ext cx="11243485" cy="14612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/>
              <a:t>Middleine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“How about 8 x 8?”</a:t>
            </a:r>
          </a:p>
        </p:txBody>
      </p:sp>
    </p:spTree>
    <p:extLst>
      <p:ext uri="{BB962C8B-B14F-4D97-AF65-F5344CB8AC3E}">
        <p14:creationId xmlns:p14="http://schemas.microsoft.com/office/powerpoint/2010/main" val="33451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 animBg="1"/>
      <p:bldP spid="1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B3EF1-26A7-E45A-B2E6-09DA2CD9C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78CF0F-135C-F35A-16DB-46D2620D5F91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F313D-83B4-8564-14E1-4EF91324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 descr="A square with a grid on it&#10;&#10;AI-generated content may be incorrect.">
            <a:extLst>
              <a:ext uri="{FF2B5EF4-FFF2-40B4-BE49-F238E27FC236}">
                <a16:creationId xmlns:a16="http://schemas.microsoft.com/office/drawing/2014/main" id="{D1ECD2DF-27C0-1680-2B39-EBD61EBB3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46" y="1467212"/>
            <a:ext cx="2502270" cy="2312517"/>
          </a:xfrm>
          <a:prstGeom prst="rect">
            <a:avLst/>
          </a:prstGeom>
        </p:spPr>
      </p:pic>
      <p:pic>
        <p:nvPicPr>
          <p:cNvPr id="2" name="Picture 1" descr="A close-up of a rug&#10;&#10;AI-generated content may be incorrect.">
            <a:extLst>
              <a:ext uri="{FF2B5EF4-FFF2-40B4-BE49-F238E27FC236}">
                <a16:creationId xmlns:a16="http://schemas.microsoft.com/office/drawing/2014/main" id="{1409BB3A-C0DF-5FAE-78FB-BCCB17D5F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59863" y="4791199"/>
            <a:ext cx="3949090" cy="1114077"/>
          </a:xfrm>
          <a:prstGeom prst="rect">
            <a:avLst/>
          </a:prstGeom>
        </p:spPr>
      </p:pic>
      <p:pic>
        <p:nvPicPr>
          <p:cNvPr id="5" name="Picture 4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5C033C92-DA97-185E-1FE9-E84FA074D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396" y="3433326"/>
            <a:ext cx="3662516" cy="3212926"/>
          </a:xfrm>
          <a:prstGeom prst="rect">
            <a:avLst/>
          </a:prstGeom>
        </p:spPr>
      </p:pic>
      <p:pic>
        <p:nvPicPr>
          <p:cNvPr id="6" name="Picture 5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5D7B6706-9DC4-0FD0-AF5C-38B3B3646B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43"/>
          <a:stretch>
            <a:fillRect/>
          </a:stretch>
        </p:blipFill>
        <p:spPr>
          <a:xfrm>
            <a:off x="8448012" y="3433326"/>
            <a:ext cx="3654250" cy="321292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80C12D5-AEF9-7977-3C36-5A215C9029D7}"/>
              </a:ext>
            </a:extLst>
          </p:cNvPr>
          <p:cNvSpPr txBox="1">
            <a:spLocks/>
          </p:cNvSpPr>
          <p:nvPr/>
        </p:nvSpPr>
        <p:spPr>
          <a:xfrm>
            <a:off x="2687095" y="751652"/>
            <a:ext cx="10009772" cy="21572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Two rectangular pans give equal numbers of center and edge brownies. Can you find them?</a:t>
            </a:r>
          </a:p>
        </p:txBody>
      </p:sp>
    </p:spTree>
    <p:extLst>
      <p:ext uri="{BB962C8B-B14F-4D97-AF65-F5344CB8AC3E}">
        <p14:creationId xmlns:p14="http://schemas.microsoft.com/office/powerpoint/2010/main" val="2772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2118EF-3F21-4CB5-FF41-92FC5B7A75CA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94A4-D28D-956E-2636-9839959BEC75}"/>
              </a:ext>
            </a:extLst>
          </p:cNvPr>
          <p:cNvSpPr txBox="1"/>
          <p:nvPr/>
        </p:nvSpPr>
        <p:spPr>
          <a:xfrm>
            <a:off x="1066365" y="1054578"/>
            <a:ext cx="81110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5 x 12</a:t>
            </a:r>
          </a:p>
          <a:p>
            <a:r>
              <a:rPr lang="en-US" sz="4000" i="1" dirty="0"/>
              <a:t>30 of each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3C0478-62C5-6FA5-7BC9-545059E66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473" y="3486751"/>
            <a:ext cx="3674843" cy="2869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0FE3C1-CA0A-EE8B-37B4-23D54CFF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637" y="311554"/>
            <a:ext cx="5350391" cy="23535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431411-F37E-F36D-6761-F5455BA0666B}"/>
              </a:ext>
            </a:extLst>
          </p:cNvPr>
          <p:cNvSpPr txBox="1"/>
          <p:nvPr/>
        </p:nvSpPr>
        <p:spPr>
          <a:xfrm>
            <a:off x="1056310" y="4043105"/>
            <a:ext cx="46419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6 x 8</a:t>
            </a:r>
          </a:p>
          <a:p>
            <a:r>
              <a:rPr lang="en-US" sz="4000" i="1" dirty="0"/>
              <a:t>24 of each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2CCC0-CB2D-B8D9-ACC5-7DC6E444D639}"/>
              </a:ext>
            </a:extLst>
          </p:cNvPr>
          <p:cNvSpPr txBox="1"/>
          <p:nvPr/>
        </p:nvSpPr>
        <p:spPr>
          <a:xfrm>
            <a:off x="8006367" y="1196658"/>
            <a:ext cx="12585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/>
              <a:t>3 x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6E4D6-A1C1-AC21-2083-7382B4463EE1}"/>
              </a:ext>
            </a:extLst>
          </p:cNvPr>
          <p:cNvSpPr txBox="1"/>
          <p:nvPr/>
        </p:nvSpPr>
        <p:spPr>
          <a:xfrm>
            <a:off x="7912547" y="4620255"/>
            <a:ext cx="12585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/>
              <a:t>4 x 6</a:t>
            </a:r>
          </a:p>
        </p:txBody>
      </p:sp>
    </p:spTree>
    <p:extLst>
      <p:ext uri="{BB962C8B-B14F-4D97-AF65-F5344CB8AC3E}">
        <p14:creationId xmlns:p14="http://schemas.microsoft.com/office/powerpoint/2010/main" val="324949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45E44-894E-22C7-6F5A-7DC79CDE9F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12136" y="0"/>
            <a:ext cx="9767728" cy="42967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F623D9-9D7F-DDF1-A2FA-D0093E7EBD11}"/>
              </a:ext>
            </a:extLst>
          </p:cNvPr>
          <p:cNvSpPr txBox="1"/>
          <p:nvPr/>
        </p:nvSpPr>
        <p:spPr>
          <a:xfrm>
            <a:off x="254000" y="1482749"/>
            <a:ext cx="120178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/>
              <a:t>What happens with an A x B rectangle?</a:t>
            </a:r>
            <a:endParaRPr lang="en-US" sz="60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89AF1-1584-7C2A-0216-9196353E2113}"/>
              </a:ext>
            </a:extLst>
          </p:cNvPr>
          <p:cNvSpPr txBox="1"/>
          <p:nvPr/>
        </p:nvSpPr>
        <p:spPr>
          <a:xfrm>
            <a:off x="3077029" y="4174922"/>
            <a:ext cx="714102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0" b="1" dirty="0"/>
              <a:t>Total:			 	A x B</a:t>
            </a:r>
          </a:p>
          <a:p>
            <a:r>
              <a:rPr lang="en-US" sz="5000" b="1" dirty="0"/>
              <a:t>Middles:	 	(A – 2)(B – 2)</a:t>
            </a:r>
          </a:p>
          <a:p>
            <a:r>
              <a:rPr lang="en-US" sz="5000" b="1" dirty="0"/>
              <a:t>Edges:			2A + 2B - 4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5453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06ECD-4FFC-CA89-81FC-CD2650191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620FE4-E438-C6A8-5E9C-778C662759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12136" y="0"/>
            <a:ext cx="9767728" cy="42967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DC5CC2-F6C1-529E-E51A-115C437BF92D}"/>
              </a:ext>
            </a:extLst>
          </p:cNvPr>
          <p:cNvSpPr txBox="1"/>
          <p:nvPr/>
        </p:nvSpPr>
        <p:spPr>
          <a:xfrm>
            <a:off x="319315" y="343377"/>
            <a:ext cx="120178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Total = 2 x Middles</a:t>
            </a:r>
            <a:endParaRPr lang="en-US" sz="60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E1597F-5FD7-56D9-0EBF-A55BE9E179ED}"/>
              </a:ext>
            </a:extLst>
          </p:cNvPr>
          <p:cNvSpPr txBox="1"/>
          <p:nvPr/>
        </p:nvSpPr>
        <p:spPr>
          <a:xfrm>
            <a:off x="3860365" y="4359589"/>
            <a:ext cx="58714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All:			 	A x B</a:t>
            </a:r>
          </a:p>
          <a:p>
            <a:r>
              <a:rPr lang="en-US" sz="4000" b="1" dirty="0"/>
              <a:t>Middles:	 	(A – 2)(B – 2)</a:t>
            </a:r>
          </a:p>
          <a:p>
            <a:r>
              <a:rPr lang="en-US" sz="4000" b="1" dirty="0"/>
              <a:t>Edges:			2A + 2B - 4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3850F-A98A-7CCA-51DE-01C3C897FA1F}"/>
              </a:ext>
            </a:extLst>
          </p:cNvPr>
          <p:cNvSpPr txBox="1"/>
          <p:nvPr/>
        </p:nvSpPr>
        <p:spPr>
          <a:xfrm>
            <a:off x="174171" y="2012278"/>
            <a:ext cx="1201782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0" b="1" dirty="0"/>
              <a:t>AB= 2(A – 2)(B – 2)</a:t>
            </a:r>
            <a:endParaRPr lang="en-US" sz="10000" i="1" dirty="0"/>
          </a:p>
        </p:txBody>
      </p:sp>
    </p:spTree>
    <p:extLst>
      <p:ext uri="{BB962C8B-B14F-4D97-AF65-F5344CB8AC3E}">
        <p14:creationId xmlns:p14="http://schemas.microsoft.com/office/powerpoint/2010/main" val="27916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4050-076A-A0FF-05C9-64C97172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B = 2?</a:t>
            </a:r>
          </a:p>
        </p:txBody>
      </p:sp>
      <p:pic>
        <p:nvPicPr>
          <p:cNvPr id="4" name="Picture 3" descr="interior.&#10;&#10;AI-generated content may be incorrect.">
            <a:extLst>
              <a:ext uri="{FF2B5EF4-FFF2-40B4-BE49-F238E27FC236}">
                <a16:creationId xmlns:a16="http://schemas.microsoft.com/office/drawing/2014/main" id="{B1E460EE-99DF-7327-D220-1D4A4E1488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3"/>
          <a:stretch>
            <a:fillRect/>
          </a:stretch>
        </p:blipFill>
        <p:spPr bwMode="auto">
          <a:xfrm>
            <a:off x="348026" y="2897868"/>
            <a:ext cx="10772776" cy="25205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431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4EA8A-F65A-3CCD-7D1E-68BEE609D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6F166-A269-2BA2-4C9A-87C2E280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B = 3?</a:t>
            </a:r>
          </a:p>
        </p:txBody>
      </p:sp>
      <p:pic>
        <p:nvPicPr>
          <p:cNvPr id="3" name="Picture 2" descr="interior.&#10;&#10;AI-generated content may be incorrect.">
            <a:extLst>
              <a:ext uri="{FF2B5EF4-FFF2-40B4-BE49-F238E27FC236}">
                <a16:creationId xmlns:a16="http://schemas.microsoft.com/office/drawing/2014/main" id="{10C0F709-41AD-00BD-D253-8E27AE9F30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8" t="30932" r="17039" b="40946"/>
          <a:stretch>
            <a:fillRect/>
          </a:stretch>
        </p:blipFill>
        <p:spPr bwMode="auto">
          <a:xfrm>
            <a:off x="2017486" y="2258218"/>
            <a:ext cx="9042400" cy="3878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2452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3E47D-40ED-3B94-B94B-98A68D89F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7F3F3-1531-4BD5-FF39-C85A0843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B = 4?</a:t>
            </a:r>
          </a:p>
        </p:txBody>
      </p:sp>
      <p:pic>
        <p:nvPicPr>
          <p:cNvPr id="4" name="Picture 3" descr="interior.&#10;&#10;AI-generated content may be incorrect.">
            <a:extLst>
              <a:ext uri="{FF2B5EF4-FFF2-40B4-BE49-F238E27FC236}">
                <a16:creationId xmlns:a16="http://schemas.microsoft.com/office/drawing/2014/main" id="{FEF21412-FA6E-0606-7EFE-17385EC00E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9" t="66186" r="8130" b="3365"/>
          <a:stretch>
            <a:fillRect/>
          </a:stretch>
        </p:blipFill>
        <p:spPr bwMode="auto">
          <a:xfrm>
            <a:off x="1262741" y="2484303"/>
            <a:ext cx="9456059" cy="35083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8583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FC56-5337-D091-AA92-12A8E27A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</a:t>
            </a:r>
            <a:r>
              <a:rPr lang="en-US" b="1" dirty="0"/>
              <a:t>B = 5</a:t>
            </a:r>
            <a:r>
              <a:rPr lang="en-US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489E4-4291-0C72-4254-C10CE8DF30F0}"/>
              </a:ext>
            </a:extLst>
          </p:cNvPr>
          <p:cNvSpPr txBox="1"/>
          <p:nvPr/>
        </p:nvSpPr>
        <p:spPr>
          <a:xfrm>
            <a:off x="174171" y="2092107"/>
            <a:ext cx="120178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AB= 2(A – 2)(B – 2)</a:t>
            </a:r>
          </a:p>
          <a:p>
            <a:pPr algn="ctr"/>
            <a:r>
              <a:rPr lang="en-US" sz="6000" b="1" dirty="0"/>
              <a:t>A</a:t>
            </a:r>
            <a:r>
              <a:rPr lang="en-US" sz="6000" b="1" dirty="0">
                <a:solidFill>
                  <a:srgbClr val="FF0000"/>
                </a:solidFill>
              </a:rPr>
              <a:t>5</a:t>
            </a:r>
            <a:r>
              <a:rPr lang="en-US" sz="6000" b="1" dirty="0"/>
              <a:t> = 2(A – 2)(</a:t>
            </a:r>
            <a:r>
              <a:rPr lang="en-US" sz="6000" b="1" dirty="0">
                <a:solidFill>
                  <a:srgbClr val="FF0000"/>
                </a:solidFill>
              </a:rPr>
              <a:t>5</a:t>
            </a:r>
            <a:r>
              <a:rPr lang="en-US" sz="6000" b="1" dirty="0"/>
              <a:t> – 2)</a:t>
            </a:r>
          </a:p>
          <a:p>
            <a:pPr algn="ctr"/>
            <a:r>
              <a:rPr lang="en-US" sz="6000" b="1" dirty="0"/>
              <a:t>5A = 6(A – 2)</a:t>
            </a:r>
          </a:p>
          <a:p>
            <a:pPr algn="ctr"/>
            <a:r>
              <a:rPr lang="en-US" sz="6000" b="1" dirty="0"/>
              <a:t>5A = 6A – 12</a:t>
            </a:r>
          </a:p>
          <a:p>
            <a:pPr algn="ctr"/>
            <a:r>
              <a:rPr lang="en-US" sz="6000" b="1" dirty="0">
                <a:solidFill>
                  <a:schemeClr val="accent1"/>
                </a:solidFill>
              </a:rPr>
              <a:t>12 = A</a:t>
            </a:r>
            <a:endParaRPr lang="en-US" sz="6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4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9E562-6009-89A3-E0E6-0FCAB02CD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9E38-5FD2-936F-160A-347071ED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</a:t>
            </a:r>
            <a:r>
              <a:rPr lang="en-US" b="1" dirty="0"/>
              <a:t>B = 6</a:t>
            </a:r>
            <a:r>
              <a:rPr lang="en-US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ED586-96BA-43B0-2F20-B032842196AD}"/>
              </a:ext>
            </a:extLst>
          </p:cNvPr>
          <p:cNvSpPr txBox="1"/>
          <p:nvPr/>
        </p:nvSpPr>
        <p:spPr>
          <a:xfrm>
            <a:off x="174171" y="2041372"/>
            <a:ext cx="120178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AB= 2(A – 2)(B – 2)</a:t>
            </a:r>
          </a:p>
          <a:p>
            <a:pPr algn="ctr"/>
            <a:r>
              <a:rPr lang="en-US" sz="5000" b="1" dirty="0"/>
              <a:t>A</a:t>
            </a:r>
            <a:r>
              <a:rPr lang="en-US" sz="5000" b="1" dirty="0">
                <a:solidFill>
                  <a:srgbClr val="FF0000"/>
                </a:solidFill>
              </a:rPr>
              <a:t>6</a:t>
            </a:r>
            <a:r>
              <a:rPr lang="en-US" sz="5000" b="1" dirty="0"/>
              <a:t> = 2(A – 2)(</a:t>
            </a:r>
            <a:r>
              <a:rPr lang="en-US" sz="5000" b="1" dirty="0">
                <a:solidFill>
                  <a:srgbClr val="FF0000"/>
                </a:solidFill>
              </a:rPr>
              <a:t>6</a:t>
            </a:r>
            <a:r>
              <a:rPr lang="en-US" sz="5000" b="1" dirty="0"/>
              <a:t> – 2)</a:t>
            </a:r>
          </a:p>
          <a:p>
            <a:pPr algn="ctr"/>
            <a:r>
              <a:rPr lang="en-US" sz="5000" b="1" dirty="0"/>
              <a:t>6A = 8(A – 2)</a:t>
            </a:r>
          </a:p>
          <a:p>
            <a:pPr algn="ctr"/>
            <a:r>
              <a:rPr lang="en-US" sz="5000" b="1" dirty="0"/>
              <a:t>6A = 8A – 16</a:t>
            </a:r>
          </a:p>
          <a:p>
            <a:pPr algn="ctr"/>
            <a:r>
              <a:rPr lang="en-US" sz="5000" b="1" dirty="0"/>
              <a:t>16 = 2A</a:t>
            </a:r>
          </a:p>
          <a:p>
            <a:pPr algn="ctr"/>
            <a:r>
              <a:rPr lang="en-US" sz="5000" b="1" dirty="0">
                <a:solidFill>
                  <a:schemeClr val="accent1"/>
                </a:solidFill>
              </a:rPr>
              <a:t>8 = A</a:t>
            </a:r>
            <a:endParaRPr lang="en-US" sz="50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5N = 12,&#10;&#10;AI-generated content may be incorrect.">
            <a:extLst>
              <a:ext uri="{FF2B5EF4-FFF2-40B4-BE49-F238E27FC236}">
                <a16:creationId xmlns:a16="http://schemas.microsoft.com/office/drawing/2014/main" id="{617890DF-A1E8-A1F9-15A8-0A60EFB302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0" t="52083" b="8174"/>
          <a:stretch>
            <a:fillRect/>
          </a:stretch>
        </p:blipFill>
        <p:spPr bwMode="auto">
          <a:xfrm>
            <a:off x="8387198" y="3897086"/>
            <a:ext cx="3747470" cy="28745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473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3C2A3-96BD-2F24-B37A-5BF1BB61F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43E0D-45F1-5EED-150A-EAC6C8F3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</a:t>
            </a:r>
            <a:r>
              <a:rPr lang="en-US" b="1" dirty="0"/>
              <a:t>B = 7</a:t>
            </a:r>
            <a:r>
              <a:rPr lang="en-US" dirty="0"/>
              <a:t>?</a:t>
            </a:r>
          </a:p>
        </p:txBody>
      </p:sp>
      <p:pic>
        <p:nvPicPr>
          <p:cNvPr id="5" name="Picture 4" descr="The image depicts a simple, abstract canvas with a grid-like pattern of intersecting lines.&#10;&#10;AI-generated content may be incorrect.">
            <a:extLst>
              <a:ext uri="{FF2B5EF4-FFF2-40B4-BE49-F238E27FC236}">
                <a16:creationId xmlns:a16="http://schemas.microsoft.com/office/drawing/2014/main" id="{6E81476E-B16C-34D3-B187-3ADF3D9B8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281" y="2157731"/>
            <a:ext cx="5202225" cy="43819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EE8797-BE31-3A8F-225A-109A17A3105C}"/>
              </a:ext>
            </a:extLst>
          </p:cNvPr>
          <p:cNvSpPr/>
          <p:nvPr/>
        </p:nvSpPr>
        <p:spPr>
          <a:xfrm>
            <a:off x="4267200" y="2895599"/>
            <a:ext cx="3302000" cy="285931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44A90-EDB9-6978-F0C5-899CF801A540}"/>
              </a:ext>
            </a:extLst>
          </p:cNvPr>
          <p:cNvSpPr txBox="1"/>
          <p:nvPr/>
        </p:nvSpPr>
        <p:spPr>
          <a:xfrm>
            <a:off x="8940800" y="3076258"/>
            <a:ext cx="269965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/>
              <a:t>25 center</a:t>
            </a:r>
          </a:p>
          <a:p>
            <a:endParaRPr lang="en-US" sz="3000" b="1" dirty="0"/>
          </a:p>
          <a:p>
            <a:r>
              <a:rPr lang="en-US" sz="3000" b="1" dirty="0"/>
              <a:t>24 exterior</a:t>
            </a:r>
          </a:p>
          <a:p>
            <a:endParaRPr lang="en-US" sz="3000" b="1" dirty="0"/>
          </a:p>
          <a:p>
            <a:r>
              <a:rPr lang="en-US" sz="3000" b="1" dirty="0"/>
              <a:t>Already too big!</a:t>
            </a:r>
          </a:p>
        </p:txBody>
      </p:sp>
      <p:pic>
        <p:nvPicPr>
          <p:cNvPr id="8" name="Picture 7" descr="A drawing of a person with a sad expression&#10;&#10;AI-generated content may be incorrect.">
            <a:extLst>
              <a:ext uri="{FF2B5EF4-FFF2-40B4-BE49-F238E27FC236}">
                <a16:creationId xmlns:a16="http://schemas.microsoft.com/office/drawing/2014/main" id="{C00D1892-5D0F-B417-EB6B-9E41C7DE8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28" y="2895599"/>
            <a:ext cx="2343493" cy="251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5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5E34-0C5C-0D33-5448-4D90317EA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07F07E-CEB8-B4EC-6F9B-0A1A2064AF15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C96B0-BECA-961E-BBC3-35D92F544A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1" b="1855"/>
          <a:stretch>
            <a:fillRect/>
          </a:stretch>
        </p:blipFill>
        <p:spPr>
          <a:xfrm>
            <a:off x="0" y="1231103"/>
            <a:ext cx="5500284" cy="5300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BA7DCF-3BF3-ED84-0E75-B9EC82847BE6}"/>
              </a:ext>
            </a:extLst>
          </p:cNvPr>
          <p:cNvSpPr txBox="1"/>
          <p:nvPr/>
        </p:nvSpPr>
        <p:spPr>
          <a:xfrm>
            <a:off x="5167086" y="796925"/>
            <a:ext cx="71428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+mj-lt"/>
              </a:rPr>
              <a:t>Bonus</a:t>
            </a:r>
            <a:r>
              <a:rPr lang="en-US" sz="5000" dirty="0">
                <a:latin typeface="+mj-lt"/>
              </a:rPr>
              <a:t>: The friends start baking </a:t>
            </a:r>
            <a:r>
              <a:rPr lang="en-US" sz="5000" b="1" dirty="0">
                <a:solidFill>
                  <a:schemeClr val="accent1"/>
                </a:solidFill>
                <a:latin typeface="+mj-lt"/>
              </a:rPr>
              <a:t>3D brownie loaves</a:t>
            </a:r>
            <a:r>
              <a:rPr lang="en-US" sz="5000" dirty="0">
                <a:latin typeface="+mj-lt"/>
              </a:rPr>
              <a:t>. Can you find a rectangular prism loaf with equal numbers of </a:t>
            </a:r>
            <a:r>
              <a:rPr lang="en-US" sz="5000" b="1" dirty="0">
                <a:solidFill>
                  <a:schemeClr val="accent1"/>
                </a:solidFill>
                <a:latin typeface="+mj-lt"/>
              </a:rPr>
              <a:t>interior</a:t>
            </a:r>
            <a:r>
              <a:rPr lang="en-US" sz="5000" dirty="0">
                <a:latin typeface="+mj-lt"/>
              </a:rPr>
              <a:t> and </a:t>
            </a:r>
            <a:r>
              <a:rPr lang="en-US" sz="5000" b="1" dirty="0">
                <a:solidFill>
                  <a:schemeClr val="accent1"/>
                </a:solidFill>
                <a:latin typeface="+mj-lt"/>
              </a:rPr>
              <a:t>exterior</a:t>
            </a:r>
            <a:r>
              <a:rPr lang="en-US" sz="5000" b="1" dirty="0">
                <a:latin typeface="+mj-lt"/>
              </a:rPr>
              <a:t> </a:t>
            </a:r>
            <a:r>
              <a:rPr lang="en-US" sz="5000" dirty="0">
                <a:latin typeface="+mj-lt"/>
              </a:rPr>
              <a:t>brownies?</a:t>
            </a:r>
          </a:p>
        </p:txBody>
      </p:sp>
    </p:spTree>
    <p:extLst>
      <p:ext uri="{BB962C8B-B14F-4D97-AF65-F5344CB8AC3E}">
        <p14:creationId xmlns:p14="http://schemas.microsoft.com/office/powerpoint/2010/main" val="2421840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8445C-3F9E-AA29-FE2D-3772A5881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9252C2-B467-5F17-1A15-E87C0CB4DF95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24CD33-0151-B4FD-93C1-342CA141D4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1" b="1855"/>
          <a:stretch>
            <a:fillRect/>
          </a:stretch>
        </p:blipFill>
        <p:spPr>
          <a:xfrm>
            <a:off x="288099" y="1421147"/>
            <a:ext cx="5500284" cy="5300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F880FD-B595-D891-0110-DF9B0933AAB8}"/>
              </a:ext>
            </a:extLst>
          </p:cNvPr>
          <p:cNvSpPr txBox="1"/>
          <p:nvPr/>
        </p:nvSpPr>
        <p:spPr>
          <a:xfrm>
            <a:off x="3657600" y="136525"/>
            <a:ext cx="8645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+mj-lt"/>
              </a:rPr>
              <a:t>One solution is 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7 </a:t>
            </a:r>
            <a:r>
              <a:rPr lang="en-US" sz="6000" dirty="0">
                <a:latin typeface="+mj-lt"/>
              </a:rPr>
              <a:t>x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 9 </a:t>
            </a:r>
            <a:r>
              <a:rPr lang="en-US" sz="6000" dirty="0"/>
              <a:t>x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 20.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8B7015-517C-06D1-6D32-99A685AE5E60}"/>
              </a:ext>
            </a:extLst>
          </p:cNvPr>
          <p:cNvSpPr txBox="1"/>
          <p:nvPr/>
        </p:nvSpPr>
        <p:spPr>
          <a:xfrm>
            <a:off x="3832964" y="2001371"/>
            <a:ext cx="86450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+mj-lt"/>
              </a:rPr>
              <a:t>Total: 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7 </a:t>
            </a:r>
            <a:r>
              <a:rPr lang="en-US" sz="6000" dirty="0">
                <a:latin typeface="+mj-lt"/>
              </a:rPr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9 </a:t>
            </a:r>
            <a:r>
              <a:rPr lang="en-US" sz="6000" dirty="0"/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20 </a:t>
            </a:r>
            <a:r>
              <a:rPr lang="en-US" sz="6000" dirty="0">
                <a:latin typeface="+mj-lt"/>
              </a:rPr>
              <a:t>=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1260</a:t>
            </a:r>
            <a:endParaRPr lang="en-US" sz="6000" dirty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US" sz="6000" dirty="0">
                <a:latin typeface="+mj-lt"/>
              </a:rPr>
              <a:t>Interior: 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5 </a:t>
            </a:r>
            <a:r>
              <a:rPr lang="en-US" sz="6000" dirty="0"/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7 </a:t>
            </a:r>
            <a:r>
              <a:rPr lang="en-US" sz="6000" dirty="0"/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18 </a:t>
            </a:r>
            <a:r>
              <a:rPr lang="en-US" sz="6000" dirty="0">
                <a:latin typeface="+mj-lt"/>
              </a:rPr>
              <a:t>=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630</a:t>
            </a:r>
            <a:endParaRPr lang="en-US" sz="6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1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FDE99A-CD61-9B23-C940-705450C6C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70467"/>
            <a:ext cx="4205568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Brownie Theory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6744C-83C4-8D10-9C65-F6ED78D9C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512" y="4206876"/>
            <a:ext cx="4141559" cy="16459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A Brief, Sweet Account of Existence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A118C4-32A6-466D-8453-BA738103A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2536" y="0"/>
            <a:ext cx="673946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hild's drawing of a chef holding a spoon and a bowl&#10;&#10;AI-generated content may be incorrect.">
            <a:extLst>
              <a:ext uri="{FF2B5EF4-FFF2-40B4-BE49-F238E27FC236}">
                <a16:creationId xmlns:a16="http://schemas.microsoft.com/office/drawing/2014/main" id="{956D747C-6547-3E80-A5AB-246AABF3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73" r="-2" b="4045"/>
          <a:stretch>
            <a:fillRect/>
          </a:stretch>
        </p:blipFill>
        <p:spPr>
          <a:xfrm>
            <a:off x="6096000" y="410135"/>
            <a:ext cx="5452536" cy="580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10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5461-A0E2-2292-8D24-5FECC4C5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81" y="699995"/>
            <a:ext cx="10772775" cy="7922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Every object is made of </a:t>
            </a:r>
            <a:r>
              <a:rPr lang="en-US" b="1" dirty="0">
                <a:solidFill>
                  <a:srgbClr val="00B0F0"/>
                </a:solidFill>
              </a:rPr>
              <a:t>middle brownies</a:t>
            </a:r>
            <a:br>
              <a:rPr lang="en-US" b="1" dirty="0">
                <a:solidFill>
                  <a:srgbClr val="00B0F0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edge brownies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Picture 4" descr="The image depicts a simple, cubic box structure with a square window, accompanied by a rectangular, checkerboard-patterned cushion.&#10;&#10;AI-generated content may be incorrect.">
            <a:extLst>
              <a:ext uri="{FF2B5EF4-FFF2-40B4-BE49-F238E27FC236}">
                <a16:creationId xmlns:a16="http://schemas.microsoft.com/office/drawing/2014/main" id="{019F0AFF-B205-763A-8A7F-8531CA2C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1" b="1855"/>
          <a:stretch>
            <a:fillRect/>
          </a:stretch>
        </p:blipFill>
        <p:spPr>
          <a:xfrm>
            <a:off x="6950156" y="2152467"/>
            <a:ext cx="3775901" cy="3638633"/>
          </a:xfrm>
          <a:prstGeom prst="rect">
            <a:avLst/>
          </a:prstGeom>
        </p:spPr>
      </p:pic>
      <p:pic>
        <p:nvPicPr>
          <p:cNvPr id="6" name="Picture 5" descr="A square with a grid on it&#10;&#10;AI-generated content may be incorrect.">
            <a:extLst>
              <a:ext uri="{FF2B5EF4-FFF2-40B4-BE49-F238E27FC236}">
                <a16:creationId xmlns:a16="http://schemas.microsoft.com/office/drawing/2014/main" id="{0B61DF7C-AC02-A29E-6754-60FBB535F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494" y="2489598"/>
            <a:ext cx="3118536" cy="28820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E00D7A-276C-4731-7075-CD3CC1FA12E7}"/>
              </a:ext>
            </a:extLst>
          </p:cNvPr>
          <p:cNvSpPr/>
          <p:nvPr/>
        </p:nvSpPr>
        <p:spPr>
          <a:xfrm>
            <a:off x="1884471" y="3017828"/>
            <a:ext cx="1925529" cy="185897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C3A848-C5E3-08FE-9920-3499779138D4}"/>
              </a:ext>
            </a:extLst>
          </p:cNvPr>
          <p:cNvSpPr txBox="1"/>
          <p:nvPr/>
        </p:nvSpPr>
        <p:spPr>
          <a:xfrm>
            <a:off x="709770" y="5763811"/>
            <a:ext cx="87811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0" b="1" dirty="0"/>
              <a:t>2D</a:t>
            </a:r>
            <a:endParaRPr lang="en-US" sz="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57C4BE-338B-5009-8445-3C492C267309}"/>
              </a:ext>
            </a:extLst>
          </p:cNvPr>
          <p:cNvSpPr txBox="1"/>
          <p:nvPr/>
        </p:nvSpPr>
        <p:spPr>
          <a:xfrm>
            <a:off x="10870183" y="5763811"/>
            <a:ext cx="87811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0" b="1" dirty="0"/>
              <a:t>3D</a:t>
            </a:r>
            <a:endParaRPr lang="en-US" sz="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5E1110-0A2A-CEA7-7245-F584FA2ED742}"/>
              </a:ext>
            </a:extLst>
          </p:cNvPr>
          <p:cNvSpPr txBox="1"/>
          <p:nvPr/>
        </p:nvSpPr>
        <p:spPr>
          <a:xfrm>
            <a:off x="3387892" y="1707284"/>
            <a:ext cx="12929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B0F0"/>
                </a:solidFill>
              </a:rPr>
              <a:t>area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3ABD11-7383-5B21-EB51-51829266635F}"/>
              </a:ext>
            </a:extLst>
          </p:cNvPr>
          <p:cNvSpPr txBox="1"/>
          <p:nvPr/>
        </p:nvSpPr>
        <p:spPr>
          <a:xfrm>
            <a:off x="3286292" y="5191992"/>
            <a:ext cx="25096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perimeter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75994A-51C0-4DA9-DDB9-FB1B6627CF17}"/>
              </a:ext>
            </a:extLst>
          </p:cNvPr>
          <p:cNvSpPr txBox="1"/>
          <p:nvPr/>
        </p:nvSpPr>
        <p:spPr>
          <a:xfrm>
            <a:off x="9564914" y="2704538"/>
            <a:ext cx="18215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volume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9A1F60-E170-6BEA-8F23-E5203986E469}"/>
              </a:ext>
            </a:extLst>
          </p:cNvPr>
          <p:cNvSpPr txBox="1"/>
          <p:nvPr/>
        </p:nvSpPr>
        <p:spPr>
          <a:xfrm>
            <a:off x="6865733" y="4530272"/>
            <a:ext cx="16603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surface area</a:t>
            </a:r>
            <a:endParaRPr lang="en-US" sz="40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274983C-328D-7337-D21E-24AA37A18E88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2917371" y="2415170"/>
            <a:ext cx="1117004" cy="1515453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978EA93-E57B-9A77-8245-1FBD6223C439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408178" y="5117564"/>
            <a:ext cx="878114" cy="42837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7FE7EA0-A2B9-D0B1-8DDE-468A83B0FE29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8838106" y="3412424"/>
            <a:ext cx="1637579" cy="252433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70E6FDC-2D61-E608-A3BC-2F1128E18813}"/>
              </a:ext>
            </a:extLst>
          </p:cNvPr>
          <p:cNvCxnSpPr>
            <a:cxnSpLocks/>
          </p:cNvCxnSpPr>
          <p:nvPr/>
        </p:nvCxnSpPr>
        <p:spPr>
          <a:xfrm flipV="1">
            <a:off x="7490526" y="3592286"/>
            <a:ext cx="205403" cy="109582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99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/>
      <p:bldP spid="13" grpId="0"/>
      <p:bldP spid="15" grpId="0"/>
      <p:bldP spid="17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2C2A1-AFC2-E8FF-4E61-1FC2CC3D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8AE11-487E-5255-89A7-5123C7241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43" y="412409"/>
            <a:ext cx="12003314" cy="7922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For more </a:t>
            </a:r>
            <a:r>
              <a:rPr lang="en-US" b="1" dirty="0">
                <a:solidFill>
                  <a:srgbClr val="00B0F0"/>
                </a:solidFill>
              </a:rPr>
              <a:t>middles</a:t>
            </a:r>
            <a:r>
              <a:rPr lang="en-US" dirty="0">
                <a:solidFill>
                  <a:schemeClr val="tx1"/>
                </a:solidFill>
              </a:rPr>
              <a:t>, go </a:t>
            </a:r>
            <a:r>
              <a:rPr lang="en-US" b="1" dirty="0">
                <a:solidFill>
                  <a:schemeClr val="tx1"/>
                </a:solidFill>
              </a:rPr>
              <a:t>big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b="1" dirty="0">
                <a:solidFill>
                  <a:schemeClr val="tx1"/>
                </a:solidFill>
              </a:rPr>
              <a:t>equally proportioned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" name="Picture 7" descr="A square with a grid on it&#10;&#10;AI-generated content may be incorrect.">
            <a:extLst>
              <a:ext uri="{FF2B5EF4-FFF2-40B4-BE49-F238E27FC236}">
                <a16:creationId xmlns:a16="http://schemas.microsoft.com/office/drawing/2014/main" id="{35DC1DC6-748E-890E-FCC2-FAB3159C5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980" y="1461403"/>
            <a:ext cx="5487517" cy="50713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7B1829-B160-8ACE-29FC-A2139C9AF6D5}"/>
              </a:ext>
            </a:extLst>
          </p:cNvPr>
          <p:cNvSpPr/>
          <p:nvPr/>
        </p:nvSpPr>
        <p:spPr>
          <a:xfrm>
            <a:off x="4264815" y="2341571"/>
            <a:ext cx="3586358" cy="3231715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31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381A-D9F7-B8E1-ED54-268698DAE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a simple, abstract pattern of intersecting lines, predominantly in shades of red and brown, arranged in a grid-like, somewhat crumpled, and textured appearance.&#10;&#10;AI-generated content may be incorrect.">
            <a:extLst>
              <a:ext uri="{FF2B5EF4-FFF2-40B4-BE49-F238E27FC236}">
                <a16:creationId xmlns:a16="http://schemas.microsoft.com/office/drawing/2014/main" id="{D8B9BAB4-1C94-BAA1-D3A3-AC690720F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91" y="3429000"/>
            <a:ext cx="1241151" cy="798318"/>
          </a:xfrm>
          <a:prstGeom prst="rect">
            <a:avLst/>
          </a:prstGeom>
        </p:spPr>
      </p:pic>
      <p:pic>
        <p:nvPicPr>
          <p:cNvPr id="5" name="Picture 4" descr="interior.&#10;&#10;AI-generated content may be incorrect.">
            <a:extLst>
              <a:ext uri="{FF2B5EF4-FFF2-40B4-BE49-F238E27FC236}">
                <a16:creationId xmlns:a16="http://schemas.microsoft.com/office/drawing/2014/main" id="{BDE466AC-E943-DB06-8B64-54FD68F39E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" t="3145" r="27175" b="83061"/>
          <a:stretch>
            <a:fillRect/>
          </a:stretch>
        </p:blipFill>
        <p:spPr bwMode="auto">
          <a:xfrm rot="5400000">
            <a:off x="3837637" y="3876162"/>
            <a:ext cx="4516724" cy="9735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mazon.com: Baker's Edge Original Nonstick All Edges Brownie Baking Pan -  9&quot; x12” | US Patented Design includes custom spatula. All Edges Brownie Pan,  Premium Double Nonstick Coating, Heavy Gauge Cast Aluminum:">
            <a:extLst>
              <a:ext uri="{FF2B5EF4-FFF2-40B4-BE49-F238E27FC236}">
                <a16:creationId xmlns:a16="http://schemas.microsoft.com/office/drawing/2014/main" id="{51F240DF-3974-FA73-2753-CD5ACEBB6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656" y="2682000"/>
            <a:ext cx="3080299" cy="30906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0F20F9-8CE8-FD13-FD1D-EB21D996B17E}"/>
              </a:ext>
            </a:extLst>
          </p:cNvPr>
          <p:cNvSpPr txBox="1"/>
          <p:nvPr/>
        </p:nvSpPr>
        <p:spPr>
          <a:xfrm>
            <a:off x="4139023" y="1146793"/>
            <a:ext cx="42346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dirty="0">
                <a:solidFill>
                  <a:schemeClr val="tx1"/>
                </a:solidFill>
              </a:rPr>
              <a:t>…or </a:t>
            </a:r>
            <a:r>
              <a:rPr lang="en-US" sz="5000" b="1" dirty="0">
                <a:solidFill>
                  <a:schemeClr val="tx1"/>
                </a:solidFill>
              </a:rPr>
              <a:t>skinny</a:t>
            </a:r>
            <a:r>
              <a:rPr lang="en-US" sz="5000" dirty="0">
                <a:solidFill>
                  <a:schemeClr val="tx1"/>
                </a:solidFill>
              </a:rPr>
              <a:t>…</a:t>
            </a:r>
            <a:endParaRPr lang="en-US" sz="5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D0BF3B-4784-7222-E4AD-95CCB51F2669}"/>
              </a:ext>
            </a:extLst>
          </p:cNvPr>
          <p:cNvSpPr txBox="1"/>
          <p:nvPr/>
        </p:nvSpPr>
        <p:spPr>
          <a:xfrm>
            <a:off x="-80103" y="93001"/>
            <a:ext cx="505850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dirty="0">
                <a:solidFill>
                  <a:schemeClr val="tx1"/>
                </a:solidFill>
              </a:rPr>
              <a:t>For more </a:t>
            </a:r>
            <a:r>
              <a:rPr lang="en-US" sz="5000" b="1" dirty="0">
                <a:solidFill>
                  <a:srgbClr val="FF0000"/>
                </a:solidFill>
              </a:rPr>
              <a:t>edges</a:t>
            </a:r>
            <a:r>
              <a:rPr lang="en-US" sz="5000" dirty="0">
                <a:solidFill>
                  <a:schemeClr val="tx1"/>
                </a:solidFill>
              </a:rPr>
              <a:t>, go </a:t>
            </a:r>
            <a:r>
              <a:rPr lang="en-US" sz="5000" b="1" dirty="0">
                <a:solidFill>
                  <a:schemeClr val="tx1"/>
                </a:solidFill>
              </a:rPr>
              <a:t>small…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B9E9DC-5888-DCA6-1E88-578B290B8A89}"/>
              </a:ext>
            </a:extLst>
          </p:cNvPr>
          <p:cNvSpPr txBox="1"/>
          <p:nvPr/>
        </p:nvSpPr>
        <p:spPr>
          <a:xfrm>
            <a:off x="6582776" y="1724217"/>
            <a:ext cx="612865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dirty="0">
                <a:solidFill>
                  <a:schemeClr val="tx1"/>
                </a:solidFill>
              </a:rPr>
              <a:t>…or </a:t>
            </a:r>
            <a:r>
              <a:rPr lang="en-US" sz="5000" b="1" dirty="0">
                <a:solidFill>
                  <a:schemeClr val="tx1"/>
                </a:solidFill>
              </a:rPr>
              <a:t>branchy.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06445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 descr="The image shows a black bear with distinct black fur, possibly foraging in a natural, green, leafy environment.&#10;&#10;AI-generated content may be incorrect.">
            <a:extLst>
              <a:ext uri="{FF2B5EF4-FFF2-40B4-BE49-F238E27FC236}">
                <a16:creationId xmlns:a16="http://schemas.microsoft.com/office/drawing/2014/main" id="{8220801A-D47C-4462-38CE-C735241738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2486" b="933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8FA41B-9A77-4FFE-A10F-9443EFDE6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69" y="2265037"/>
            <a:ext cx="7534631" cy="262869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B14CA3-D826-C3C9-5505-113FCB9EC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73" y="2477347"/>
            <a:ext cx="6766928" cy="16459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2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Life is governed by the balance between </a:t>
            </a:r>
            <a:r>
              <a:rPr lang="en-US" sz="4200" b="1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interior</a:t>
            </a:r>
            <a:r>
              <a:rPr lang="en-US" sz="42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en-US" sz="4200" b="1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exterior</a:t>
            </a:r>
            <a:r>
              <a:rPr lang="en-US" sz="4200" kern="1200" spc="-12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3219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0A07E-B55F-02AE-C1A4-C045DA6E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#1: </a:t>
            </a:r>
            <a:r>
              <a:rPr lang="en-US" b="1" dirty="0"/>
              <a:t>Falling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4D44F-7235-2B0E-DEA9-A47F47FB1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445657"/>
            <a:ext cx="10753725" cy="5014686"/>
          </a:xfrm>
        </p:spPr>
        <p:txBody>
          <a:bodyPr>
            <a:normAutofit/>
          </a:bodyPr>
          <a:lstStyle/>
          <a:p>
            <a:r>
              <a:rPr lang="en-US" sz="3000" b="1" dirty="0"/>
              <a:t>Gravity</a:t>
            </a:r>
            <a:r>
              <a:rPr lang="en-US" sz="3000" dirty="0"/>
              <a:t> speeds a fall.</a:t>
            </a:r>
          </a:p>
          <a:p>
            <a:r>
              <a:rPr lang="en-US" sz="3000" dirty="0"/>
              <a:t>It depends on mass, i.e., </a:t>
            </a:r>
            <a:r>
              <a:rPr lang="en-US" sz="3000" b="1" dirty="0"/>
              <a:t>middle brownies</a:t>
            </a:r>
            <a:r>
              <a:rPr lang="en-US" sz="3000" dirty="0"/>
              <a:t>.</a:t>
            </a:r>
          </a:p>
          <a:p>
            <a:endParaRPr lang="en-US" sz="3000" dirty="0"/>
          </a:p>
          <a:p>
            <a:r>
              <a:rPr lang="en-US" sz="3000" b="1" dirty="0"/>
              <a:t>Air resistance </a:t>
            </a:r>
            <a:r>
              <a:rPr lang="en-US" sz="3000" dirty="0"/>
              <a:t>slows a fall.</a:t>
            </a:r>
          </a:p>
          <a:p>
            <a:r>
              <a:rPr lang="en-US" sz="3000" dirty="0"/>
              <a:t>It depends on surface, i.e., </a:t>
            </a:r>
            <a:r>
              <a:rPr lang="en-US" sz="3000" b="1" dirty="0"/>
              <a:t>edge brownies</a:t>
            </a:r>
            <a:r>
              <a:rPr lang="en-US" sz="3000" dirty="0"/>
              <a:t>.</a:t>
            </a:r>
          </a:p>
        </p:txBody>
      </p:sp>
      <p:pic>
        <p:nvPicPr>
          <p:cNvPr id="8" name="Picture 7" descr="uh oh.&#10;&#10;AI-generated content may be incorrect.">
            <a:extLst>
              <a:ext uri="{FF2B5EF4-FFF2-40B4-BE49-F238E27FC236}">
                <a16:creationId xmlns:a16="http://schemas.microsoft.com/office/drawing/2014/main" id="{E613F5EB-8F61-D9AD-0E11-627A85158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428" y="249036"/>
            <a:ext cx="1973473" cy="2221016"/>
          </a:xfrm>
          <a:prstGeom prst="rect">
            <a:avLst/>
          </a:prstGeom>
        </p:spPr>
      </p:pic>
      <p:pic>
        <p:nvPicPr>
          <p:cNvPr id="10" name="Picture 9" descr="UH OH.&#10;&#10;AI-generated content may be incorrect.">
            <a:extLst>
              <a:ext uri="{FF2B5EF4-FFF2-40B4-BE49-F238E27FC236}">
                <a16:creationId xmlns:a16="http://schemas.microsoft.com/office/drawing/2014/main" id="{902073FC-1167-9F9F-9330-9446F82CD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013" y="0"/>
            <a:ext cx="3252448" cy="3073666"/>
          </a:xfrm>
          <a:prstGeom prst="rect">
            <a:avLst/>
          </a:prstGeom>
        </p:spPr>
      </p:pic>
      <p:pic>
        <p:nvPicPr>
          <p:cNvPr id="12" name="Picture 11" descr="grqvidy&#10;&#10;AI-generated content may be incorrect.">
            <a:extLst>
              <a:ext uri="{FF2B5EF4-FFF2-40B4-BE49-F238E27FC236}">
                <a16:creationId xmlns:a16="http://schemas.microsoft.com/office/drawing/2014/main" id="{FD199D93-7DF2-454D-3968-C2E1FAB92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981" y="2439508"/>
            <a:ext cx="496034" cy="1080643"/>
          </a:xfrm>
          <a:prstGeom prst="rect">
            <a:avLst/>
          </a:prstGeom>
        </p:spPr>
      </p:pic>
      <p:pic>
        <p:nvPicPr>
          <p:cNvPr id="14" name="Picture 13" descr="89&#10;&#10;AI-generated content may be incorrect.">
            <a:extLst>
              <a:ext uri="{FF2B5EF4-FFF2-40B4-BE49-F238E27FC236}">
                <a16:creationId xmlns:a16="http://schemas.microsoft.com/office/drawing/2014/main" id="{992909A5-5A45-9E70-986B-13FDA61E9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0056" y="3098192"/>
            <a:ext cx="532589" cy="2987824"/>
          </a:xfrm>
          <a:prstGeom prst="rect">
            <a:avLst/>
          </a:prstGeom>
        </p:spPr>
      </p:pic>
      <p:pic>
        <p:nvPicPr>
          <p:cNvPr id="16" name="Picture 15" descr="air resistonce&#10;&#10;AI-generated content may be incorrect.">
            <a:extLst>
              <a:ext uri="{FF2B5EF4-FFF2-40B4-BE49-F238E27FC236}">
                <a16:creationId xmlns:a16="http://schemas.microsoft.com/office/drawing/2014/main" id="{EB810D1B-F1FF-FDC7-DA59-5F3D7E96E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3730" y="2525853"/>
            <a:ext cx="802839" cy="873678"/>
          </a:xfrm>
          <a:prstGeom prst="rect">
            <a:avLst/>
          </a:prstGeom>
        </p:spPr>
      </p:pic>
      <p:pic>
        <p:nvPicPr>
          <p:cNvPr id="18" name="Picture 17" descr="x4&#10;&#10;AI-generated content may be incorrect.">
            <a:extLst>
              <a:ext uri="{FF2B5EF4-FFF2-40B4-BE49-F238E27FC236}">
                <a16:creationId xmlns:a16="http://schemas.microsoft.com/office/drawing/2014/main" id="{A6C9D645-C97A-3822-5E56-A17CC014A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3352" y="3098192"/>
            <a:ext cx="833733" cy="15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4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rawing&#10;&#10;AI-generated content may be incorrect.">
            <a:extLst>
              <a:ext uri="{FF2B5EF4-FFF2-40B4-BE49-F238E27FC236}">
                <a16:creationId xmlns:a16="http://schemas.microsoft.com/office/drawing/2014/main" id="{6EA4A3B4-2EB0-D153-3103-CAAA3A2D8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615" t="25771" b="35656"/>
          <a:stretch>
            <a:fillRect/>
          </a:stretch>
        </p:blipFill>
        <p:spPr>
          <a:xfrm>
            <a:off x="804333" y="2093559"/>
            <a:ext cx="5141885" cy="2690674"/>
          </a:xfrm>
          <a:prstGeom prst="rect">
            <a:avLst/>
          </a:prstGeom>
        </p:spPr>
      </p:pic>
      <p:pic>
        <p:nvPicPr>
          <p:cNvPr id="4" name="Picture 3" descr="A close-up of a drawing&#10;&#10;AI-generated content may be incorrect.">
            <a:extLst>
              <a:ext uri="{FF2B5EF4-FFF2-40B4-BE49-F238E27FC236}">
                <a16:creationId xmlns:a16="http://schemas.microsoft.com/office/drawing/2014/main" id="{27026800-1823-A498-3927-D9A074A9DD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483" b="22009"/>
          <a:stretch>
            <a:fillRect/>
          </a:stretch>
        </p:blipFill>
        <p:spPr>
          <a:xfrm>
            <a:off x="6285101" y="1126066"/>
            <a:ext cx="5107585" cy="462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3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133AA-6776-E2A6-C7BB-323A44431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B318B-63E1-939F-29C6-09051611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#2: </a:t>
            </a:r>
            <a:r>
              <a:rPr lang="en-US" b="1" dirty="0"/>
              <a:t>Cold Climates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33BB8-76CF-F86F-881F-5EAA2835D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1937657"/>
            <a:ext cx="10753725" cy="4361543"/>
          </a:xfrm>
        </p:spPr>
        <p:txBody>
          <a:bodyPr>
            <a:normAutofit/>
          </a:bodyPr>
          <a:lstStyle/>
          <a:p>
            <a:r>
              <a:rPr lang="en-US" sz="3000" b="1" dirty="0"/>
              <a:t>Metabolism</a:t>
            </a:r>
            <a:r>
              <a:rPr lang="en-US" sz="3000" dirty="0"/>
              <a:t> keeps you warm.</a:t>
            </a:r>
          </a:p>
          <a:p>
            <a:r>
              <a:rPr lang="en-US" sz="3000" dirty="0"/>
              <a:t>It depends on mass, i.e., </a:t>
            </a:r>
            <a:r>
              <a:rPr lang="en-US" sz="3000" b="1" dirty="0"/>
              <a:t>middle brownies</a:t>
            </a:r>
            <a:r>
              <a:rPr lang="en-US" sz="3000" dirty="0"/>
              <a:t>.</a:t>
            </a:r>
          </a:p>
          <a:p>
            <a:r>
              <a:rPr lang="en-US" sz="3000" dirty="0"/>
              <a:t>In the cold, you want a </a:t>
            </a:r>
            <a:r>
              <a:rPr lang="en-US" sz="3000" b="1" dirty="0"/>
              <a:t>big, round body.</a:t>
            </a:r>
          </a:p>
        </p:txBody>
      </p:sp>
      <p:pic>
        <p:nvPicPr>
          <p:cNvPr id="6" name="Picture 5" descr="File:Pacific Walrus - Bull (8247646168).jpg">
            <a:extLst>
              <a:ext uri="{FF2B5EF4-FFF2-40B4-BE49-F238E27FC236}">
                <a16:creationId xmlns:a16="http://schemas.microsoft.com/office/drawing/2014/main" id="{8CAC532C-21E2-F883-E450-DF2EB81FA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257" y="1006854"/>
            <a:ext cx="3742915" cy="2495276"/>
          </a:xfrm>
          <a:prstGeom prst="rect">
            <a:avLst/>
          </a:prstGeom>
        </p:spPr>
      </p:pic>
      <p:pic>
        <p:nvPicPr>
          <p:cNvPr id="4" name="Picture 3" descr="File:Eisbär (Ursus maritimus) im Schnee.jpg">
            <a:extLst>
              <a:ext uri="{FF2B5EF4-FFF2-40B4-BE49-F238E27FC236}">
                <a16:creationId xmlns:a16="http://schemas.microsoft.com/office/drawing/2014/main" id="{E4B66569-AE3D-7135-3423-FB4407CE6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415" y="3815928"/>
            <a:ext cx="3583215" cy="2388810"/>
          </a:xfrm>
          <a:prstGeom prst="rect">
            <a:avLst/>
          </a:prstGeom>
        </p:spPr>
      </p:pic>
      <p:pic>
        <p:nvPicPr>
          <p:cNvPr id="5" name="Picture 4" descr="File:Emperor Penguin Manchot empereur.jpg">
            <a:extLst>
              <a:ext uri="{FF2B5EF4-FFF2-40B4-BE49-F238E27FC236}">
                <a16:creationId xmlns:a16="http://schemas.microsoft.com/office/drawing/2014/main" id="{584DE991-FC68-20AF-EC1B-1CC5DE19F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661" y="3815928"/>
            <a:ext cx="2381250" cy="2571750"/>
          </a:xfrm>
          <a:prstGeom prst="rect">
            <a:avLst/>
          </a:prstGeom>
        </p:spPr>
      </p:pic>
      <p:pic>
        <p:nvPicPr>
          <p:cNvPr id="8" name="Picture 7" descr="File:Marmot-edit1.jpg">
            <a:extLst>
              <a:ext uri="{FF2B5EF4-FFF2-40B4-BE49-F238E27FC236}">
                <a16:creationId xmlns:a16="http://schemas.microsoft.com/office/drawing/2014/main" id="{538C289B-4489-EDF8-F1FC-548AFD2A4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660" y="3809682"/>
            <a:ext cx="3425825" cy="256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2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AC17E-25C2-B1F6-B0A8-24239CDA4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026C-99F3-6253-EA67-CCD73A63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#3: </a:t>
            </a:r>
            <a:r>
              <a:rPr lang="en-US" b="1" dirty="0"/>
              <a:t>Hot Climates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77161-93FD-6702-007C-9C09E831B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1995080"/>
            <a:ext cx="7487630" cy="1596572"/>
          </a:xfrm>
        </p:spPr>
        <p:txBody>
          <a:bodyPr>
            <a:normAutofit fontScale="92500"/>
          </a:bodyPr>
          <a:lstStyle/>
          <a:p>
            <a:r>
              <a:rPr lang="en-US" sz="3000" b="1" dirty="0"/>
              <a:t>Heat loss </a:t>
            </a:r>
            <a:r>
              <a:rPr lang="en-US" sz="3000" dirty="0"/>
              <a:t>cools you down.</a:t>
            </a:r>
          </a:p>
          <a:p>
            <a:r>
              <a:rPr lang="en-US" sz="3000" dirty="0"/>
              <a:t>It depends on surface, i.e., </a:t>
            </a:r>
            <a:r>
              <a:rPr lang="en-US" sz="3000" b="1" dirty="0"/>
              <a:t>edge brownies</a:t>
            </a:r>
            <a:r>
              <a:rPr lang="en-US" sz="3000" dirty="0"/>
              <a:t>.</a:t>
            </a:r>
          </a:p>
          <a:p>
            <a:r>
              <a:rPr lang="en-US" sz="3000" dirty="0"/>
              <a:t>In the heat, you want a skinny little branchy body.</a:t>
            </a:r>
          </a:p>
        </p:txBody>
      </p:sp>
      <p:pic>
        <p:nvPicPr>
          <p:cNvPr id="7" name="Picture 6" descr="File:Fennek Vulpes zerda Zoo Augsburg-06.jpg">
            <a:extLst>
              <a:ext uri="{FF2B5EF4-FFF2-40B4-BE49-F238E27FC236}">
                <a16:creationId xmlns:a16="http://schemas.microsoft.com/office/drawing/2014/main" id="{28485613-5E22-63CA-6CF2-2252348FC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773" y="499533"/>
            <a:ext cx="3478994" cy="2950187"/>
          </a:xfrm>
          <a:prstGeom prst="rect">
            <a:avLst/>
          </a:prstGeom>
        </p:spPr>
      </p:pic>
      <p:pic>
        <p:nvPicPr>
          <p:cNvPr id="8" name="Picture 7" descr="File:015a Angolan giraffe silhouette at sunrise in the Kalahari Desert of Namibia Photo by Giles Laurent.jpg">
            <a:extLst>
              <a:ext uri="{FF2B5EF4-FFF2-40B4-BE49-F238E27FC236}">
                <a16:creationId xmlns:a16="http://schemas.microsoft.com/office/drawing/2014/main" id="{1CBCAC0F-9C6E-038A-D241-7D0190539A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45" t="23810" r="17446"/>
          <a:stretch>
            <a:fillRect/>
          </a:stretch>
        </p:blipFill>
        <p:spPr>
          <a:xfrm>
            <a:off x="8394773" y="3749832"/>
            <a:ext cx="3550484" cy="2647818"/>
          </a:xfrm>
          <a:prstGeom prst="rect">
            <a:avLst/>
          </a:prstGeom>
        </p:spPr>
      </p:pic>
      <p:pic>
        <p:nvPicPr>
          <p:cNvPr id="9" name="Picture 8" descr="File:TiptonKangarooRat.jpg">
            <a:extLst>
              <a:ext uri="{FF2B5EF4-FFF2-40B4-BE49-F238E27FC236}">
                <a16:creationId xmlns:a16="http://schemas.microsoft.com/office/drawing/2014/main" id="{CA84A8E0-094A-53CB-C3FB-9A45622AD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910" y="3805542"/>
            <a:ext cx="3911266" cy="2536397"/>
          </a:xfrm>
          <a:prstGeom prst="rect">
            <a:avLst/>
          </a:prstGeom>
        </p:spPr>
      </p:pic>
      <p:pic>
        <p:nvPicPr>
          <p:cNvPr id="10" name="Picture 9" descr="File:North African Ostrich - Masai Ostrich (Struthio camelus massaicus) - Flickr - Lip Kee.jpg">
            <a:extLst>
              <a:ext uri="{FF2B5EF4-FFF2-40B4-BE49-F238E27FC236}">
                <a16:creationId xmlns:a16="http://schemas.microsoft.com/office/drawing/2014/main" id="{4FF2F743-1FD9-7F66-EDB7-240F1C48E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986" y="3805541"/>
            <a:ext cx="3170496" cy="253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4D55B-CFB3-BC59-8DF8-AE0965FC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he image shows a tree with bare branches against a clear, blue sky.&#10;&#10;AI-generated content may be incorrect.">
            <a:extLst>
              <a:ext uri="{FF2B5EF4-FFF2-40B4-BE49-F238E27FC236}">
                <a16:creationId xmlns:a16="http://schemas.microsoft.com/office/drawing/2014/main" id="{8D574832-AF92-FE7A-D0D3-C7B84B35D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8" r="909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2BFFD5-490F-4B45-91F2-6B826FBAD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14537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750DAB-C512-5931-87B9-F1B42C62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3"/>
            <a:ext cx="7214566" cy="16581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Example #4: </a:t>
            </a:r>
            <a:r>
              <a:rPr lang="en-US" b="1">
                <a:solidFill>
                  <a:srgbClr val="FFFFFF"/>
                </a:solidFill>
              </a:rPr>
              <a:t>Trees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72E44-B6C7-ADFD-0893-3801E67F4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2157730"/>
            <a:ext cx="6638543" cy="371868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You want </a:t>
            </a:r>
            <a:r>
              <a:rPr lang="en-US" sz="3600" b="1" dirty="0">
                <a:solidFill>
                  <a:srgbClr val="FFFFFF"/>
                </a:solidFill>
              </a:rPr>
              <a:t>lots of edge brownies</a:t>
            </a:r>
            <a:r>
              <a:rPr lang="en-US" sz="3600" dirty="0">
                <a:solidFill>
                  <a:srgbClr val="FFFFFF"/>
                </a:solidFill>
              </a:rPr>
              <a:t> (to capture energy).</a:t>
            </a:r>
          </a:p>
          <a:p>
            <a:endParaRPr lang="en-US" sz="3600" dirty="0">
              <a:solidFill>
                <a:srgbClr val="FFFFFF"/>
              </a:solidFill>
            </a:endParaRPr>
          </a:p>
          <a:p>
            <a:r>
              <a:rPr lang="en-US" sz="3600" dirty="0">
                <a:solidFill>
                  <a:srgbClr val="FFFFFF"/>
                </a:solidFill>
              </a:rPr>
              <a:t>You want </a:t>
            </a:r>
            <a:r>
              <a:rPr lang="en-US" sz="3600" b="1" dirty="0">
                <a:solidFill>
                  <a:srgbClr val="FFFFFF"/>
                </a:solidFill>
              </a:rPr>
              <a:t>fewer middle brownies </a:t>
            </a:r>
            <a:r>
              <a:rPr lang="en-US" sz="3600" dirty="0">
                <a:solidFill>
                  <a:srgbClr val="FFFFFF"/>
                </a:solidFill>
              </a:rPr>
              <a:t>(which need energy).</a:t>
            </a:r>
          </a:p>
          <a:p>
            <a:endParaRPr lang="en-US" sz="3600" dirty="0">
              <a:solidFill>
                <a:srgbClr val="FFFFFF"/>
              </a:solidFill>
            </a:endParaRPr>
          </a:p>
          <a:p>
            <a:r>
              <a:rPr lang="en-US" sz="3600" dirty="0">
                <a:solidFill>
                  <a:srgbClr val="FFFFFF"/>
                </a:solidFill>
              </a:rPr>
              <a:t>Hence: </a:t>
            </a:r>
            <a:r>
              <a:rPr lang="en-US" sz="3600" b="1" dirty="0">
                <a:solidFill>
                  <a:srgbClr val="FFFFFF"/>
                </a:solidFill>
              </a:rPr>
              <a:t>branching</a:t>
            </a:r>
            <a:r>
              <a:rPr lang="en-US" sz="36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637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E55D3-64D6-19D3-DD2D-7CDE87482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165" y="2049539"/>
            <a:ext cx="4150105" cy="3352800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30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“Why is geometry often described as 'cold' and 'dry'? One reason lies in its inability to describe the shape of a cloud, a mountain, a coastline, or a tree. Clouds are not spheres, mountains are not cones, coastlines are not circles, and bark is </a:t>
            </a:r>
            <a:r>
              <a:rPr lang="en-US" sz="30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not smooth….”</a:t>
            </a:r>
            <a:endParaRPr lang="en-US" sz="30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E4D44-F1FB-7DCF-CF94-4C9973676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3037" y="5894162"/>
            <a:ext cx="3660084" cy="164592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1800" dirty="0">
                <a:solidFill>
                  <a:srgbClr val="FFFFFF"/>
                </a:solidFill>
                <a:latin typeface="+mj-lt"/>
              </a:rPr>
              <a:t>Benoit Mandelbrot, </a:t>
            </a:r>
            <a:r>
              <a:rPr lang="en-US" sz="1800" i="1" dirty="0">
                <a:solidFill>
                  <a:srgbClr val="FFFFFF"/>
                </a:solidFill>
                <a:latin typeface="+mj-lt"/>
              </a:rPr>
              <a:t>The Fractal Geometry of Nature</a:t>
            </a:r>
            <a:endParaRPr lang="en-US" sz="18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6" name="Picture Placeholder 5" descr="The image depicts a person wearing a helmet and harness, climbing a rocky cliff with a scenic mountainous and forested landscape in the background.&#10;&#10;AI-generated content may be incorrect.">
            <a:extLst>
              <a:ext uri="{FF2B5EF4-FFF2-40B4-BE49-F238E27FC236}">
                <a16:creationId xmlns:a16="http://schemas.microsoft.com/office/drawing/2014/main" id="{5C0A6EC1-AC26-B6EE-E494-B1AE13F9CF5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07"/>
          <a:stretch>
            <a:fillRect/>
          </a:stretch>
        </p:blipFill>
        <p:spPr>
          <a:xfrm>
            <a:off x="-10287" y="10"/>
            <a:ext cx="7552267" cy="6857990"/>
          </a:xfrm>
          <a:prstGeom prst="rect">
            <a:avLst/>
          </a:prstGeom>
          <a:solidFill>
            <a:srgbClr val="50B4C8">
              <a:lumMod val="40000"/>
              <a:lumOff val="60000"/>
            </a:srgbClr>
          </a:solidFill>
        </p:spPr>
      </p:pic>
    </p:spTree>
    <p:extLst>
      <p:ext uri="{BB962C8B-B14F-4D97-AF65-F5344CB8AC3E}">
        <p14:creationId xmlns:p14="http://schemas.microsoft.com/office/powerpoint/2010/main" val="2310181656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</TotalTime>
  <Words>647</Words>
  <Application>Microsoft Office PowerPoint</Application>
  <PresentationFormat>Widescreen</PresentationFormat>
  <Paragraphs>93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Agency FB</vt:lpstr>
      <vt:lpstr>Arial</vt:lpstr>
      <vt:lpstr>Calibri Light</vt:lpstr>
      <vt:lpstr>Metropolitan</vt:lpstr>
      <vt:lpstr>The Importance of Eating Brownies</vt:lpstr>
      <vt:lpstr>Do you prefer middle or edge brownies?</vt:lpstr>
      <vt:lpstr>What pan will give them equal brownies?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Could the pan have B = 2?</vt:lpstr>
      <vt:lpstr>Could the pan have B = 3?</vt:lpstr>
      <vt:lpstr>Could the pan have B = 4?</vt:lpstr>
      <vt:lpstr>Could the pan have B = 5?</vt:lpstr>
      <vt:lpstr>Could the pan have B = 6?</vt:lpstr>
      <vt:lpstr>Could the pan have B = 7?</vt:lpstr>
      <vt:lpstr>PowerPoint Presentation</vt:lpstr>
      <vt:lpstr>PowerPoint Presentation</vt:lpstr>
      <vt:lpstr>Brownie Theory</vt:lpstr>
      <vt:lpstr>Every object is made of middle brownies and edge brownies.</vt:lpstr>
      <vt:lpstr>For more middles, go big and equally proportioned.</vt:lpstr>
      <vt:lpstr>PowerPoint Presentation</vt:lpstr>
      <vt:lpstr>Life is governed by the balance between interior and exterior.</vt:lpstr>
      <vt:lpstr>Example #1: Falling.</vt:lpstr>
      <vt:lpstr>PowerPoint Presentation</vt:lpstr>
      <vt:lpstr>Example #2: Cold Climates</vt:lpstr>
      <vt:lpstr>Example #3: Hot Climates</vt:lpstr>
      <vt:lpstr>Example #4: Trees</vt:lpstr>
      <vt:lpstr>“Why is geometry often described as 'cold' and 'dry'? One reason lies in its inability to describe the shape of a cloud, a mountain, a coastline, or a tree. Clouds are not spheres, mountains are not cones, coastlines are not circles, and bark is not smooth….”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Algebra Look Like to Students?</dc:title>
  <dc:creator>Ben Orlin</dc:creator>
  <cp:lastModifiedBy>Ben Orlin</cp:lastModifiedBy>
  <cp:revision>2</cp:revision>
  <dcterms:created xsi:type="dcterms:W3CDTF">2018-09-10T22:49:47Z</dcterms:created>
  <dcterms:modified xsi:type="dcterms:W3CDTF">2026-10-14T23:17:10Z</dcterms:modified>
</cp:coreProperties>
</file>