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8" r:id="rId4"/>
    <p:sldId id="266" r:id="rId5"/>
    <p:sldId id="269" r:id="rId6"/>
    <p:sldId id="267" r:id="rId7"/>
    <p:sldId id="257" r:id="rId8"/>
    <p:sldId id="258" r:id="rId9"/>
    <p:sldId id="259" r:id="rId10"/>
    <p:sldId id="273" r:id="rId11"/>
    <p:sldId id="271" r:id="rId12"/>
    <p:sldId id="261" r:id="rId13"/>
    <p:sldId id="262" r:id="rId14"/>
    <p:sldId id="263" r:id="rId15"/>
    <p:sldId id="264" r:id="rId16"/>
    <p:sldId id="26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668DFE-C3C9-4713-82A8-EF92C5717F8D}" v="259" dt="2026-10-12T14:35:12.3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83" d="100"/>
          <a:sy n="83" d="100"/>
        </p:scale>
        <p:origin x="3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 Orlin" userId="aa70a7f213c06f15" providerId="LiveId" clId="{C69E5980-D999-4167-A3F4-FC10A0B9ADE5}"/>
    <pc:docChg chg="addSld modSld">
      <pc:chgData name="Ben Orlin" userId="aa70a7f213c06f15" providerId="LiveId" clId="{C69E5980-D999-4167-A3F4-FC10A0B9ADE5}" dt="2026-10-12T14:35:12.348" v="258" actId="113"/>
      <pc:docMkLst>
        <pc:docMk/>
      </pc:docMkLst>
      <pc:sldChg chg="modSp modAnim">
        <pc:chgData name="Ben Orlin" userId="aa70a7f213c06f15" providerId="LiveId" clId="{C69E5980-D999-4167-A3F4-FC10A0B9ADE5}" dt="2026-10-12T14:15:36.897" v="253" actId="20577"/>
        <pc:sldMkLst>
          <pc:docMk/>
          <pc:sldMk cId="2658601064" sldId="266"/>
        </pc:sldMkLst>
        <pc:spChg chg="mod">
          <ac:chgData name="Ben Orlin" userId="aa70a7f213c06f15" providerId="LiveId" clId="{C69E5980-D999-4167-A3F4-FC10A0B9ADE5}" dt="2026-10-12T14:15:36.897" v="253" actId="20577"/>
          <ac:spMkLst>
            <pc:docMk/>
            <pc:sldMk cId="2658601064" sldId="266"/>
            <ac:spMk id="3" creationId="{42C8BF97-0A83-FBF8-456C-25F07E72C76C}"/>
          </ac:spMkLst>
        </pc:spChg>
      </pc:sldChg>
      <pc:sldChg chg="modSp add modAnim">
        <pc:chgData name="Ben Orlin" userId="aa70a7f213c06f15" providerId="LiveId" clId="{C69E5980-D999-4167-A3F4-FC10A0B9ADE5}" dt="2026-10-12T14:15:25.179" v="247" actId="20577"/>
        <pc:sldMkLst>
          <pc:docMk/>
          <pc:sldMk cId="2946812860" sldId="269"/>
        </pc:sldMkLst>
        <pc:spChg chg="mod">
          <ac:chgData name="Ben Orlin" userId="aa70a7f213c06f15" providerId="LiveId" clId="{C69E5980-D999-4167-A3F4-FC10A0B9ADE5}" dt="2026-10-12T14:15:25.179" v="247" actId="20577"/>
          <ac:spMkLst>
            <pc:docMk/>
            <pc:sldMk cId="2946812860" sldId="269"/>
            <ac:spMk id="3" creationId="{2B8F6458-F2BD-93A4-ADD5-D0892056A487}"/>
          </ac:spMkLst>
        </pc:spChg>
      </pc:sldChg>
      <pc:sldChg chg="delSp modSp add setBg">
        <pc:chgData name="Ben Orlin" userId="aa70a7f213c06f15" providerId="LiveId" clId="{C69E5980-D999-4167-A3F4-FC10A0B9ADE5}" dt="2026-10-12T14:35:12.348" v="258" actId="113"/>
        <pc:sldMkLst>
          <pc:docMk/>
          <pc:sldMk cId="4125946176" sldId="273"/>
        </pc:sldMkLst>
        <pc:spChg chg="del">
          <ac:chgData name="Ben Orlin" userId="aa70a7f213c06f15" providerId="LiveId" clId="{C69E5980-D999-4167-A3F4-FC10A0B9ADE5}" dt="2026-10-12T14:32:56.957" v="254"/>
          <ac:spMkLst>
            <pc:docMk/>
            <pc:sldMk cId="4125946176" sldId="273"/>
            <ac:spMk id="9" creationId="{8EB0AE84-0F6C-BC84-DB50-BC347ACC5793}"/>
          </ac:spMkLst>
        </pc:spChg>
        <pc:spChg chg="del">
          <ac:chgData name="Ben Orlin" userId="aa70a7f213c06f15" providerId="LiveId" clId="{C69E5980-D999-4167-A3F4-FC10A0B9ADE5}" dt="2026-10-12T14:32:56.957" v="254"/>
          <ac:spMkLst>
            <pc:docMk/>
            <pc:sldMk cId="4125946176" sldId="273"/>
            <ac:spMk id="11" creationId="{1E5ED39A-0859-49E9-8608-548A5411EA5A}"/>
          </ac:spMkLst>
        </pc:spChg>
        <pc:graphicFrameChg chg="mod">
          <ac:chgData name="Ben Orlin" userId="aa70a7f213c06f15" providerId="LiveId" clId="{C69E5980-D999-4167-A3F4-FC10A0B9ADE5}" dt="2026-10-12T14:35:12.348" v="258" actId="113"/>
          <ac:graphicFrameMkLst>
            <pc:docMk/>
            <pc:sldMk cId="4125946176" sldId="273"/>
            <ac:graphicFrameMk id="5" creationId="{D4EBA89E-F176-5848-B42D-F22C4E7531D0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463C70-A86E-4CC2-878D-60A153B8EFE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F4B8DB7-3AB8-4B80-B268-0F68ABA44A78}">
      <dgm:prSet/>
      <dgm:spPr/>
      <dgm:t>
        <a:bodyPr/>
        <a:lstStyle/>
        <a:p>
          <a:r>
            <a:rPr lang="en-US"/>
            <a:t>“I don’t understand a word of it”</a:t>
          </a:r>
        </a:p>
      </dgm:t>
    </dgm:pt>
    <dgm:pt modelId="{C3B31BDB-AAF6-4DA4-93B5-04E2CAC5BD28}" type="parTrans" cxnId="{A82EC16A-EC13-4762-B82C-DA0147D94E96}">
      <dgm:prSet/>
      <dgm:spPr/>
      <dgm:t>
        <a:bodyPr/>
        <a:lstStyle/>
        <a:p>
          <a:endParaRPr lang="en-US"/>
        </a:p>
      </dgm:t>
    </dgm:pt>
    <dgm:pt modelId="{F7EF290A-FE4F-4D08-86CA-600055B58B68}" type="sibTrans" cxnId="{A82EC16A-EC13-4762-B82C-DA0147D94E96}">
      <dgm:prSet/>
      <dgm:spPr/>
      <dgm:t>
        <a:bodyPr/>
        <a:lstStyle/>
        <a:p>
          <a:endParaRPr lang="en-US"/>
        </a:p>
      </dgm:t>
    </dgm:pt>
    <dgm:pt modelId="{0258B921-1338-4B48-8106-BA9E1343755C}">
      <dgm:prSet/>
      <dgm:spPr/>
      <dgm:t>
        <a:bodyPr/>
        <a:lstStyle/>
        <a:p>
          <a:r>
            <a:rPr lang="en-US"/>
            <a:t>“I can understand others’ spreadsheets but can’t produce a spreadsheet myself”</a:t>
          </a:r>
        </a:p>
      </dgm:t>
    </dgm:pt>
    <dgm:pt modelId="{73FC3F4E-9A9E-4B58-A36E-5EA708D17837}" type="parTrans" cxnId="{47C31BA3-E627-4EAA-8380-9BEDC0B189E2}">
      <dgm:prSet/>
      <dgm:spPr/>
      <dgm:t>
        <a:bodyPr/>
        <a:lstStyle/>
        <a:p>
          <a:endParaRPr lang="en-US"/>
        </a:p>
      </dgm:t>
    </dgm:pt>
    <dgm:pt modelId="{B22B24E5-8EAC-4D6F-A1EF-1077C35697C6}" type="sibTrans" cxnId="{47C31BA3-E627-4EAA-8380-9BEDC0B189E2}">
      <dgm:prSet/>
      <dgm:spPr/>
      <dgm:t>
        <a:bodyPr/>
        <a:lstStyle/>
        <a:p>
          <a:endParaRPr lang="en-US"/>
        </a:p>
      </dgm:t>
    </dgm:pt>
    <dgm:pt modelId="{D51C36EF-9448-45AD-B2F6-55EA493ADF8C}">
      <dgm:prSet/>
      <dgm:spPr/>
      <dgm:t>
        <a:bodyPr/>
        <a:lstStyle/>
        <a:p>
          <a:r>
            <a:rPr lang="en-US"/>
            <a:t>“I’m conversational; I know a few formulas”</a:t>
          </a:r>
        </a:p>
      </dgm:t>
    </dgm:pt>
    <dgm:pt modelId="{A3605264-8967-4D50-A367-10292E778A3B}" type="parTrans" cxnId="{6712DEAE-66DC-4349-8398-FDB5082C5BDD}">
      <dgm:prSet/>
      <dgm:spPr/>
      <dgm:t>
        <a:bodyPr/>
        <a:lstStyle/>
        <a:p>
          <a:endParaRPr lang="en-US"/>
        </a:p>
      </dgm:t>
    </dgm:pt>
    <dgm:pt modelId="{DB46F820-F2C7-425E-9477-BA52EFF0712E}" type="sibTrans" cxnId="{6712DEAE-66DC-4349-8398-FDB5082C5BDD}">
      <dgm:prSet/>
      <dgm:spPr/>
      <dgm:t>
        <a:bodyPr/>
        <a:lstStyle/>
        <a:p>
          <a:endParaRPr lang="en-US"/>
        </a:p>
      </dgm:t>
    </dgm:pt>
    <dgm:pt modelId="{4353AC28-D57A-40D2-8328-77ED73F546FD}">
      <dgm:prSet/>
      <dgm:spPr/>
      <dgm:t>
        <a:bodyPr/>
        <a:lstStyle/>
        <a:p>
          <a:r>
            <a:rPr lang="en-US"/>
            <a:t>“I’m fluent or close to it; for example, I know the difference between A$2, $A2, and $A$2”</a:t>
          </a:r>
        </a:p>
      </dgm:t>
    </dgm:pt>
    <dgm:pt modelId="{9CF58543-D6D0-4D44-A91A-65843455BA08}" type="parTrans" cxnId="{BA584E6A-29F5-4E5C-9242-E35EA7443E61}">
      <dgm:prSet/>
      <dgm:spPr/>
      <dgm:t>
        <a:bodyPr/>
        <a:lstStyle/>
        <a:p>
          <a:endParaRPr lang="en-US"/>
        </a:p>
      </dgm:t>
    </dgm:pt>
    <dgm:pt modelId="{17B07112-6B24-42DF-BED6-84293A06B959}" type="sibTrans" cxnId="{BA584E6A-29F5-4E5C-9242-E35EA7443E61}">
      <dgm:prSet/>
      <dgm:spPr/>
      <dgm:t>
        <a:bodyPr/>
        <a:lstStyle/>
        <a:p>
          <a:endParaRPr lang="en-US"/>
        </a:p>
      </dgm:t>
    </dgm:pt>
    <dgm:pt modelId="{7DAF46D2-1A5D-4251-97A4-25F03D76B358}" type="pres">
      <dgm:prSet presAssocID="{F8463C70-A86E-4CC2-878D-60A153B8EFEF}" presName="linear" presStyleCnt="0">
        <dgm:presLayoutVars>
          <dgm:animLvl val="lvl"/>
          <dgm:resizeHandles val="exact"/>
        </dgm:presLayoutVars>
      </dgm:prSet>
      <dgm:spPr/>
    </dgm:pt>
    <dgm:pt modelId="{3F2297E0-6C02-403B-914F-8AC47E564AB3}" type="pres">
      <dgm:prSet presAssocID="{FF4B8DB7-3AB8-4B80-B268-0F68ABA44A7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5C8BD92-9FB6-4F05-9CC3-A0C61981557F}" type="pres">
      <dgm:prSet presAssocID="{F7EF290A-FE4F-4D08-86CA-600055B58B68}" presName="spacer" presStyleCnt="0"/>
      <dgm:spPr/>
    </dgm:pt>
    <dgm:pt modelId="{9A4D3EF5-C5BE-4BA7-88BC-79AD0260185B}" type="pres">
      <dgm:prSet presAssocID="{0258B921-1338-4B48-8106-BA9E1343755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251766E-CE98-4AE7-8D1E-8F0BD835459E}" type="pres">
      <dgm:prSet presAssocID="{B22B24E5-8EAC-4D6F-A1EF-1077C35697C6}" presName="spacer" presStyleCnt="0"/>
      <dgm:spPr/>
    </dgm:pt>
    <dgm:pt modelId="{9D9D5C14-5828-45BB-AFBC-E801A3309B4B}" type="pres">
      <dgm:prSet presAssocID="{D51C36EF-9448-45AD-B2F6-55EA493ADF8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2AC0BB3-6361-4343-B10C-142D2E770A4F}" type="pres">
      <dgm:prSet presAssocID="{DB46F820-F2C7-425E-9477-BA52EFF0712E}" presName="spacer" presStyleCnt="0"/>
      <dgm:spPr/>
    </dgm:pt>
    <dgm:pt modelId="{965D1B0B-E86A-42EE-ABC6-94B2049A5DBC}" type="pres">
      <dgm:prSet presAssocID="{4353AC28-D57A-40D2-8328-77ED73F546F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1358A18-581F-4CE4-ADAB-5C79A56A40F3}" type="presOf" srcId="{F8463C70-A86E-4CC2-878D-60A153B8EFEF}" destId="{7DAF46D2-1A5D-4251-97A4-25F03D76B358}" srcOrd="0" destOrd="0" presId="urn:microsoft.com/office/officeart/2005/8/layout/vList2"/>
    <dgm:cxn modelId="{BA584E6A-29F5-4E5C-9242-E35EA7443E61}" srcId="{F8463C70-A86E-4CC2-878D-60A153B8EFEF}" destId="{4353AC28-D57A-40D2-8328-77ED73F546FD}" srcOrd="3" destOrd="0" parTransId="{9CF58543-D6D0-4D44-A91A-65843455BA08}" sibTransId="{17B07112-6B24-42DF-BED6-84293A06B959}"/>
    <dgm:cxn modelId="{A82EC16A-EC13-4762-B82C-DA0147D94E96}" srcId="{F8463C70-A86E-4CC2-878D-60A153B8EFEF}" destId="{FF4B8DB7-3AB8-4B80-B268-0F68ABA44A78}" srcOrd="0" destOrd="0" parTransId="{C3B31BDB-AAF6-4DA4-93B5-04E2CAC5BD28}" sibTransId="{F7EF290A-FE4F-4D08-86CA-600055B58B68}"/>
    <dgm:cxn modelId="{7012EB82-971C-43BD-98A5-60BFC2C486E5}" type="presOf" srcId="{FF4B8DB7-3AB8-4B80-B268-0F68ABA44A78}" destId="{3F2297E0-6C02-403B-914F-8AC47E564AB3}" srcOrd="0" destOrd="0" presId="urn:microsoft.com/office/officeart/2005/8/layout/vList2"/>
    <dgm:cxn modelId="{47C31BA3-E627-4EAA-8380-9BEDC0B189E2}" srcId="{F8463C70-A86E-4CC2-878D-60A153B8EFEF}" destId="{0258B921-1338-4B48-8106-BA9E1343755C}" srcOrd="1" destOrd="0" parTransId="{73FC3F4E-9A9E-4B58-A36E-5EA708D17837}" sibTransId="{B22B24E5-8EAC-4D6F-A1EF-1077C35697C6}"/>
    <dgm:cxn modelId="{62D12CAE-4C29-46BB-8E4D-3CB4A7BB56FF}" type="presOf" srcId="{4353AC28-D57A-40D2-8328-77ED73F546FD}" destId="{965D1B0B-E86A-42EE-ABC6-94B2049A5DBC}" srcOrd="0" destOrd="0" presId="urn:microsoft.com/office/officeart/2005/8/layout/vList2"/>
    <dgm:cxn modelId="{6712DEAE-66DC-4349-8398-FDB5082C5BDD}" srcId="{F8463C70-A86E-4CC2-878D-60A153B8EFEF}" destId="{D51C36EF-9448-45AD-B2F6-55EA493ADF8C}" srcOrd="2" destOrd="0" parTransId="{A3605264-8967-4D50-A367-10292E778A3B}" sibTransId="{DB46F820-F2C7-425E-9477-BA52EFF0712E}"/>
    <dgm:cxn modelId="{F74E73C6-B8F0-44ED-8CF7-6FBBACF32C6A}" type="presOf" srcId="{D51C36EF-9448-45AD-B2F6-55EA493ADF8C}" destId="{9D9D5C14-5828-45BB-AFBC-E801A3309B4B}" srcOrd="0" destOrd="0" presId="urn:microsoft.com/office/officeart/2005/8/layout/vList2"/>
    <dgm:cxn modelId="{1ECA42CF-26E0-4510-BF0A-E2D26EB9E30E}" type="presOf" srcId="{0258B921-1338-4B48-8106-BA9E1343755C}" destId="{9A4D3EF5-C5BE-4BA7-88BC-79AD0260185B}" srcOrd="0" destOrd="0" presId="urn:microsoft.com/office/officeart/2005/8/layout/vList2"/>
    <dgm:cxn modelId="{79C8ADB0-CB97-43D3-813D-4902FA63D94A}" type="presParOf" srcId="{7DAF46D2-1A5D-4251-97A4-25F03D76B358}" destId="{3F2297E0-6C02-403B-914F-8AC47E564AB3}" srcOrd="0" destOrd="0" presId="urn:microsoft.com/office/officeart/2005/8/layout/vList2"/>
    <dgm:cxn modelId="{642BAD43-1722-4E13-854F-668A24832C69}" type="presParOf" srcId="{7DAF46D2-1A5D-4251-97A4-25F03D76B358}" destId="{F5C8BD92-9FB6-4F05-9CC3-A0C61981557F}" srcOrd="1" destOrd="0" presId="urn:microsoft.com/office/officeart/2005/8/layout/vList2"/>
    <dgm:cxn modelId="{5877B7B2-5308-4063-8D96-0B80128F8B0A}" type="presParOf" srcId="{7DAF46D2-1A5D-4251-97A4-25F03D76B358}" destId="{9A4D3EF5-C5BE-4BA7-88BC-79AD0260185B}" srcOrd="2" destOrd="0" presId="urn:microsoft.com/office/officeart/2005/8/layout/vList2"/>
    <dgm:cxn modelId="{7B95FC34-C8DA-434F-A1DE-55CFCDA8193D}" type="presParOf" srcId="{7DAF46D2-1A5D-4251-97A4-25F03D76B358}" destId="{3251766E-CE98-4AE7-8D1E-8F0BD835459E}" srcOrd="3" destOrd="0" presId="urn:microsoft.com/office/officeart/2005/8/layout/vList2"/>
    <dgm:cxn modelId="{CE50534F-B22D-45FB-BF02-A5CCC5EA2B90}" type="presParOf" srcId="{7DAF46D2-1A5D-4251-97A4-25F03D76B358}" destId="{9D9D5C14-5828-45BB-AFBC-E801A3309B4B}" srcOrd="4" destOrd="0" presId="urn:microsoft.com/office/officeart/2005/8/layout/vList2"/>
    <dgm:cxn modelId="{BC942ECF-64A9-435A-BA3C-34A513F4452C}" type="presParOf" srcId="{7DAF46D2-1A5D-4251-97A4-25F03D76B358}" destId="{22AC0BB3-6361-4343-B10C-142D2E770A4F}" srcOrd="5" destOrd="0" presId="urn:microsoft.com/office/officeart/2005/8/layout/vList2"/>
    <dgm:cxn modelId="{3BCEA885-75D8-42DE-949C-17370D2C6E7E}" type="presParOf" srcId="{7DAF46D2-1A5D-4251-97A4-25F03D76B358}" destId="{965D1B0B-E86A-42EE-ABC6-94B2049A5DB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463C70-A86E-4CC2-878D-60A153B8EFE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F4B8DB7-3AB8-4B80-B268-0F68ABA44A78}">
      <dgm:prSet/>
      <dgm:spPr/>
      <dgm:t>
        <a:bodyPr/>
        <a:lstStyle/>
        <a:p>
          <a:r>
            <a:rPr lang="en-US" b="1" dirty="0"/>
            <a:t>Newcomers</a:t>
          </a:r>
          <a:r>
            <a:rPr lang="en-US" dirty="0"/>
            <a:t>: start at lesson 1</a:t>
          </a:r>
        </a:p>
      </dgm:t>
    </dgm:pt>
    <dgm:pt modelId="{C3B31BDB-AAF6-4DA4-93B5-04E2CAC5BD28}" type="parTrans" cxnId="{A82EC16A-EC13-4762-B82C-DA0147D94E96}">
      <dgm:prSet/>
      <dgm:spPr/>
      <dgm:t>
        <a:bodyPr/>
        <a:lstStyle/>
        <a:p>
          <a:endParaRPr lang="en-US"/>
        </a:p>
      </dgm:t>
    </dgm:pt>
    <dgm:pt modelId="{F7EF290A-FE4F-4D08-86CA-600055B58B68}" type="sibTrans" cxnId="{A82EC16A-EC13-4762-B82C-DA0147D94E96}">
      <dgm:prSet/>
      <dgm:spPr/>
      <dgm:t>
        <a:bodyPr/>
        <a:lstStyle/>
        <a:p>
          <a:endParaRPr lang="en-US"/>
        </a:p>
      </dgm:t>
    </dgm:pt>
    <dgm:pt modelId="{0258B921-1338-4B48-8106-BA9E1343755C}">
      <dgm:prSet/>
      <dgm:spPr/>
      <dgm:t>
        <a:bodyPr/>
        <a:lstStyle/>
        <a:p>
          <a:r>
            <a:rPr lang="en-US" b="1" dirty="0"/>
            <a:t>Novices</a:t>
          </a:r>
          <a:r>
            <a:rPr lang="en-US" dirty="0"/>
            <a:t>: glance at 1, dive into 2</a:t>
          </a:r>
        </a:p>
      </dgm:t>
    </dgm:pt>
    <dgm:pt modelId="{73FC3F4E-9A9E-4B58-A36E-5EA708D17837}" type="parTrans" cxnId="{47C31BA3-E627-4EAA-8380-9BEDC0B189E2}">
      <dgm:prSet/>
      <dgm:spPr/>
      <dgm:t>
        <a:bodyPr/>
        <a:lstStyle/>
        <a:p>
          <a:endParaRPr lang="en-US"/>
        </a:p>
      </dgm:t>
    </dgm:pt>
    <dgm:pt modelId="{B22B24E5-8EAC-4D6F-A1EF-1077C35697C6}" type="sibTrans" cxnId="{47C31BA3-E627-4EAA-8380-9BEDC0B189E2}">
      <dgm:prSet/>
      <dgm:spPr/>
      <dgm:t>
        <a:bodyPr/>
        <a:lstStyle/>
        <a:p>
          <a:endParaRPr lang="en-US"/>
        </a:p>
      </dgm:t>
    </dgm:pt>
    <dgm:pt modelId="{D51C36EF-9448-45AD-B2F6-55EA493ADF8C}">
      <dgm:prSet/>
      <dgm:spPr/>
      <dgm:t>
        <a:bodyPr/>
        <a:lstStyle/>
        <a:p>
          <a:r>
            <a:rPr lang="en-US" b="1" dirty="0"/>
            <a:t>Conversational</a:t>
          </a:r>
          <a:r>
            <a:rPr lang="en-US" dirty="0"/>
            <a:t>: glance at 1, 2, 3</a:t>
          </a:r>
        </a:p>
      </dgm:t>
    </dgm:pt>
    <dgm:pt modelId="{A3605264-8967-4D50-A367-10292E778A3B}" type="parTrans" cxnId="{6712DEAE-66DC-4349-8398-FDB5082C5BDD}">
      <dgm:prSet/>
      <dgm:spPr/>
      <dgm:t>
        <a:bodyPr/>
        <a:lstStyle/>
        <a:p>
          <a:endParaRPr lang="en-US"/>
        </a:p>
      </dgm:t>
    </dgm:pt>
    <dgm:pt modelId="{DB46F820-F2C7-425E-9477-BA52EFF0712E}" type="sibTrans" cxnId="{6712DEAE-66DC-4349-8398-FDB5082C5BDD}">
      <dgm:prSet/>
      <dgm:spPr/>
      <dgm:t>
        <a:bodyPr/>
        <a:lstStyle/>
        <a:p>
          <a:endParaRPr lang="en-US"/>
        </a:p>
      </dgm:t>
    </dgm:pt>
    <dgm:pt modelId="{4353AC28-D57A-40D2-8328-77ED73F546FD}">
      <dgm:prSet/>
      <dgm:spPr/>
      <dgm:t>
        <a:bodyPr/>
        <a:lstStyle/>
        <a:p>
          <a:r>
            <a:rPr lang="en-US" b="1" dirty="0"/>
            <a:t>Experts</a:t>
          </a:r>
          <a:r>
            <a:rPr lang="en-US" dirty="0"/>
            <a:t>: glance them over; you may enjoy 7-10</a:t>
          </a:r>
        </a:p>
      </dgm:t>
    </dgm:pt>
    <dgm:pt modelId="{9CF58543-D6D0-4D44-A91A-65843455BA08}" type="parTrans" cxnId="{BA584E6A-29F5-4E5C-9242-E35EA7443E61}">
      <dgm:prSet/>
      <dgm:spPr/>
      <dgm:t>
        <a:bodyPr/>
        <a:lstStyle/>
        <a:p>
          <a:endParaRPr lang="en-US"/>
        </a:p>
      </dgm:t>
    </dgm:pt>
    <dgm:pt modelId="{17B07112-6B24-42DF-BED6-84293A06B959}" type="sibTrans" cxnId="{BA584E6A-29F5-4E5C-9242-E35EA7443E61}">
      <dgm:prSet/>
      <dgm:spPr/>
      <dgm:t>
        <a:bodyPr/>
        <a:lstStyle/>
        <a:p>
          <a:endParaRPr lang="en-US"/>
        </a:p>
      </dgm:t>
    </dgm:pt>
    <dgm:pt modelId="{7DAF46D2-1A5D-4251-97A4-25F03D76B358}" type="pres">
      <dgm:prSet presAssocID="{F8463C70-A86E-4CC2-878D-60A153B8EFEF}" presName="linear" presStyleCnt="0">
        <dgm:presLayoutVars>
          <dgm:animLvl val="lvl"/>
          <dgm:resizeHandles val="exact"/>
        </dgm:presLayoutVars>
      </dgm:prSet>
      <dgm:spPr/>
    </dgm:pt>
    <dgm:pt modelId="{3F2297E0-6C02-403B-914F-8AC47E564AB3}" type="pres">
      <dgm:prSet presAssocID="{FF4B8DB7-3AB8-4B80-B268-0F68ABA44A7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5C8BD92-9FB6-4F05-9CC3-A0C61981557F}" type="pres">
      <dgm:prSet presAssocID="{F7EF290A-FE4F-4D08-86CA-600055B58B68}" presName="spacer" presStyleCnt="0"/>
      <dgm:spPr/>
    </dgm:pt>
    <dgm:pt modelId="{9A4D3EF5-C5BE-4BA7-88BC-79AD0260185B}" type="pres">
      <dgm:prSet presAssocID="{0258B921-1338-4B48-8106-BA9E1343755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251766E-CE98-4AE7-8D1E-8F0BD835459E}" type="pres">
      <dgm:prSet presAssocID="{B22B24E5-8EAC-4D6F-A1EF-1077C35697C6}" presName="spacer" presStyleCnt="0"/>
      <dgm:spPr/>
    </dgm:pt>
    <dgm:pt modelId="{9D9D5C14-5828-45BB-AFBC-E801A3309B4B}" type="pres">
      <dgm:prSet presAssocID="{D51C36EF-9448-45AD-B2F6-55EA493ADF8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2AC0BB3-6361-4343-B10C-142D2E770A4F}" type="pres">
      <dgm:prSet presAssocID="{DB46F820-F2C7-425E-9477-BA52EFF0712E}" presName="spacer" presStyleCnt="0"/>
      <dgm:spPr/>
    </dgm:pt>
    <dgm:pt modelId="{965D1B0B-E86A-42EE-ABC6-94B2049A5DBC}" type="pres">
      <dgm:prSet presAssocID="{4353AC28-D57A-40D2-8328-77ED73F546F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1358A18-581F-4CE4-ADAB-5C79A56A40F3}" type="presOf" srcId="{F8463C70-A86E-4CC2-878D-60A153B8EFEF}" destId="{7DAF46D2-1A5D-4251-97A4-25F03D76B358}" srcOrd="0" destOrd="0" presId="urn:microsoft.com/office/officeart/2005/8/layout/vList2"/>
    <dgm:cxn modelId="{BA584E6A-29F5-4E5C-9242-E35EA7443E61}" srcId="{F8463C70-A86E-4CC2-878D-60A153B8EFEF}" destId="{4353AC28-D57A-40D2-8328-77ED73F546FD}" srcOrd="3" destOrd="0" parTransId="{9CF58543-D6D0-4D44-A91A-65843455BA08}" sibTransId="{17B07112-6B24-42DF-BED6-84293A06B959}"/>
    <dgm:cxn modelId="{A82EC16A-EC13-4762-B82C-DA0147D94E96}" srcId="{F8463C70-A86E-4CC2-878D-60A153B8EFEF}" destId="{FF4B8DB7-3AB8-4B80-B268-0F68ABA44A78}" srcOrd="0" destOrd="0" parTransId="{C3B31BDB-AAF6-4DA4-93B5-04E2CAC5BD28}" sibTransId="{F7EF290A-FE4F-4D08-86CA-600055B58B68}"/>
    <dgm:cxn modelId="{7012EB82-971C-43BD-98A5-60BFC2C486E5}" type="presOf" srcId="{FF4B8DB7-3AB8-4B80-B268-0F68ABA44A78}" destId="{3F2297E0-6C02-403B-914F-8AC47E564AB3}" srcOrd="0" destOrd="0" presId="urn:microsoft.com/office/officeart/2005/8/layout/vList2"/>
    <dgm:cxn modelId="{47C31BA3-E627-4EAA-8380-9BEDC0B189E2}" srcId="{F8463C70-A86E-4CC2-878D-60A153B8EFEF}" destId="{0258B921-1338-4B48-8106-BA9E1343755C}" srcOrd="1" destOrd="0" parTransId="{73FC3F4E-9A9E-4B58-A36E-5EA708D17837}" sibTransId="{B22B24E5-8EAC-4D6F-A1EF-1077C35697C6}"/>
    <dgm:cxn modelId="{62D12CAE-4C29-46BB-8E4D-3CB4A7BB56FF}" type="presOf" srcId="{4353AC28-D57A-40D2-8328-77ED73F546FD}" destId="{965D1B0B-E86A-42EE-ABC6-94B2049A5DBC}" srcOrd="0" destOrd="0" presId="urn:microsoft.com/office/officeart/2005/8/layout/vList2"/>
    <dgm:cxn modelId="{6712DEAE-66DC-4349-8398-FDB5082C5BDD}" srcId="{F8463C70-A86E-4CC2-878D-60A153B8EFEF}" destId="{D51C36EF-9448-45AD-B2F6-55EA493ADF8C}" srcOrd="2" destOrd="0" parTransId="{A3605264-8967-4D50-A367-10292E778A3B}" sibTransId="{DB46F820-F2C7-425E-9477-BA52EFF0712E}"/>
    <dgm:cxn modelId="{F74E73C6-B8F0-44ED-8CF7-6FBBACF32C6A}" type="presOf" srcId="{D51C36EF-9448-45AD-B2F6-55EA493ADF8C}" destId="{9D9D5C14-5828-45BB-AFBC-E801A3309B4B}" srcOrd="0" destOrd="0" presId="urn:microsoft.com/office/officeart/2005/8/layout/vList2"/>
    <dgm:cxn modelId="{1ECA42CF-26E0-4510-BF0A-E2D26EB9E30E}" type="presOf" srcId="{0258B921-1338-4B48-8106-BA9E1343755C}" destId="{9A4D3EF5-C5BE-4BA7-88BC-79AD0260185B}" srcOrd="0" destOrd="0" presId="urn:microsoft.com/office/officeart/2005/8/layout/vList2"/>
    <dgm:cxn modelId="{79C8ADB0-CB97-43D3-813D-4902FA63D94A}" type="presParOf" srcId="{7DAF46D2-1A5D-4251-97A4-25F03D76B358}" destId="{3F2297E0-6C02-403B-914F-8AC47E564AB3}" srcOrd="0" destOrd="0" presId="urn:microsoft.com/office/officeart/2005/8/layout/vList2"/>
    <dgm:cxn modelId="{642BAD43-1722-4E13-854F-668A24832C69}" type="presParOf" srcId="{7DAF46D2-1A5D-4251-97A4-25F03D76B358}" destId="{F5C8BD92-9FB6-4F05-9CC3-A0C61981557F}" srcOrd="1" destOrd="0" presId="urn:microsoft.com/office/officeart/2005/8/layout/vList2"/>
    <dgm:cxn modelId="{5877B7B2-5308-4063-8D96-0B80128F8B0A}" type="presParOf" srcId="{7DAF46D2-1A5D-4251-97A4-25F03D76B358}" destId="{9A4D3EF5-C5BE-4BA7-88BC-79AD0260185B}" srcOrd="2" destOrd="0" presId="urn:microsoft.com/office/officeart/2005/8/layout/vList2"/>
    <dgm:cxn modelId="{7B95FC34-C8DA-434F-A1DE-55CFCDA8193D}" type="presParOf" srcId="{7DAF46D2-1A5D-4251-97A4-25F03D76B358}" destId="{3251766E-CE98-4AE7-8D1E-8F0BD835459E}" srcOrd="3" destOrd="0" presId="urn:microsoft.com/office/officeart/2005/8/layout/vList2"/>
    <dgm:cxn modelId="{CE50534F-B22D-45FB-BF02-A5CCC5EA2B90}" type="presParOf" srcId="{7DAF46D2-1A5D-4251-97A4-25F03D76B358}" destId="{9D9D5C14-5828-45BB-AFBC-E801A3309B4B}" srcOrd="4" destOrd="0" presId="urn:microsoft.com/office/officeart/2005/8/layout/vList2"/>
    <dgm:cxn modelId="{BC942ECF-64A9-435A-BA3C-34A513F4452C}" type="presParOf" srcId="{7DAF46D2-1A5D-4251-97A4-25F03D76B358}" destId="{22AC0BB3-6361-4343-B10C-142D2E770A4F}" srcOrd="5" destOrd="0" presId="urn:microsoft.com/office/officeart/2005/8/layout/vList2"/>
    <dgm:cxn modelId="{3BCEA885-75D8-42DE-949C-17370D2C6E7E}" type="presParOf" srcId="{7DAF46D2-1A5D-4251-97A4-25F03D76B358}" destId="{965D1B0B-E86A-42EE-ABC6-94B2049A5DB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297E0-6C02-403B-914F-8AC47E564AB3}">
      <dsp:nvSpPr>
        <dsp:cNvPr id="0" name=""/>
        <dsp:cNvSpPr/>
      </dsp:nvSpPr>
      <dsp:spPr>
        <a:xfrm>
          <a:off x="0" y="495412"/>
          <a:ext cx="6900512" cy="107800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“I don’t understand a word of it”</a:t>
          </a:r>
        </a:p>
      </dsp:txBody>
      <dsp:txXfrm>
        <a:off x="52624" y="548036"/>
        <a:ext cx="6795264" cy="972760"/>
      </dsp:txXfrm>
    </dsp:sp>
    <dsp:sp modelId="{9A4D3EF5-C5BE-4BA7-88BC-79AD0260185B}">
      <dsp:nvSpPr>
        <dsp:cNvPr id="0" name=""/>
        <dsp:cNvSpPr/>
      </dsp:nvSpPr>
      <dsp:spPr>
        <a:xfrm>
          <a:off x="0" y="1651181"/>
          <a:ext cx="6900512" cy="1078008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“I can understand others’ spreadsheets but can’t produce a spreadsheet myself”</a:t>
          </a:r>
        </a:p>
      </dsp:txBody>
      <dsp:txXfrm>
        <a:off x="52624" y="1703805"/>
        <a:ext cx="6795264" cy="972760"/>
      </dsp:txXfrm>
    </dsp:sp>
    <dsp:sp modelId="{9D9D5C14-5828-45BB-AFBC-E801A3309B4B}">
      <dsp:nvSpPr>
        <dsp:cNvPr id="0" name=""/>
        <dsp:cNvSpPr/>
      </dsp:nvSpPr>
      <dsp:spPr>
        <a:xfrm>
          <a:off x="0" y="2806950"/>
          <a:ext cx="6900512" cy="1078008"/>
        </a:xfrm>
        <a:prstGeom prst="round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“I’m conversational; I know a few formulas”</a:t>
          </a:r>
        </a:p>
      </dsp:txBody>
      <dsp:txXfrm>
        <a:off x="52624" y="2859574"/>
        <a:ext cx="6795264" cy="972760"/>
      </dsp:txXfrm>
    </dsp:sp>
    <dsp:sp modelId="{965D1B0B-E86A-42EE-ABC6-94B2049A5DBC}">
      <dsp:nvSpPr>
        <dsp:cNvPr id="0" name=""/>
        <dsp:cNvSpPr/>
      </dsp:nvSpPr>
      <dsp:spPr>
        <a:xfrm>
          <a:off x="0" y="3962719"/>
          <a:ext cx="6900512" cy="1078008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“I’m fluent or close to it; for example, I know the difference between A$2, $A2, and $A$2”</a:t>
          </a:r>
        </a:p>
      </dsp:txBody>
      <dsp:txXfrm>
        <a:off x="52624" y="4015343"/>
        <a:ext cx="6795264" cy="9727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297E0-6C02-403B-914F-8AC47E564AB3}">
      <dsp:nvSpPr>
        <dsp:cNvPr id="0" name=""/>
        <dsp:cNvSpPr/>
      </dsp:nvSpPr>
      <dsp:spPr>
        <a:xfrm>
          <a:off x="0" y="74550"/>
          <a:ext cx="6900512" cy="12776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Newcomers</a:t>
          </a:r>
          <a:r>
            <a:rPr lang="en-US" sz="3200" kern="1200" dirty="0"/>
            <a:t>: start at lesson 1</a:t>
          </a:r>
        </a:p>
      </dsp:txBody>
      <dsp:txXfrm>
        <a:off x="62369" y="136919"/>
        <a:ext cx="6775774" cy="1152902"/>
      </dsp:txXfrm>
    </dsp:sp>
    <dsp:sp modelId="{9A4D3EF5-C5BE-4BA7-88BC-79AD0260185B}">
      <dsp:nvSpPr>
        <dsp:cNvPr id="0" name=""/>
        <dsp:cNvSpPr/>
      </dsp:nvSpPr>
      <dsp:spPr>
        <a:xfrm>
          <a:off x="0" y="1444350"/>
          <a:ext cx="6900512" cy="1277640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Novices</a:t>
          </a:r>
          <a:r>
            <a:rPr lang="en-US" sz="3200" kern="1200" dirty="0"/>
            <a:t>: glance at 1, dive into 2</a:t>
          </a:r>
        </a:p>
      </dsp:txBody>
      <dsp:txXfrm>
        <a:off x="62369" y="1506719"/>
        <a:ext cx="6775774" cy="1152902"/>
      </dsp:txXfrm>
    </dsp:sp>
    <dsp:sp modelId="{9D9D5C14-5828-45BB-AFBC-E801A3309B4B}">
      <dsp:nvSpPr>
        <dsp:cNvPr id="0" name=""/>
        <dsp:cNvSpPr/>
      </dsp:nvSpPr>
      <dsp:spPr>
        <a:xfrm>
          <a:off x="0" y="2814150"/>
          <a:ext cx="6900512" cy="1277640"/>
        </a:xfrm>
        <a:prstGeom prst="round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Conversational</a:t>
          </a:r>
          <a:r>
            <a:rPr lang="en-US" sz="3200" kern="1200" dirty="0"/>
            <a:t>: glance at 1, 2, 3</a:t>
          </a:r>
        </a:p>
      </dsp:txBody>
      <dsp:txXfrm>
        <a:off x="62369" y="2876519"/>
        <a:ext cx="6775774" cy="1152902"/>
      </dsp:txXfrm>
    </dsp:sp>
    <dsp:sp modelId="{965D1B0B-E86A-42EE-ABC6-94B2049A5DBC}">
      <dsp:nvSpPr>
        <dsp:cNvPr id="0" name=""/>
        <dsp:cNvSpPr/>
      </dsp:nvSpPr>
      <dsp:spPr>
        <a:xfrm>
          <a:off x="0" y="4183950"/>
          <a:ext cx="6900512" cy="127764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Experts</a:t>
          </a:r>
          <a:r>
            <a:rPr lang="en-US" sz="3200" kern="1200" dirty="0"/>
            <a:t>: glance them over; you may enjoy 7-10</a:t>
          </a:r>
        </a:p>
      </dsp:txBody>
      <dsp:txXfrm>
        <a:off x="62369" y="4246319"/>
        <a:ext cx="6775774" cy="11529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A999-D70A-45BD-714A-971E04FE1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4B0195-5C53-9706-6E17-4C6113A7A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D6CFC-7329-6CBF-CB21-46EF1E751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2276-3B89-4D48-81C4-6E0B72F5EB5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AA4F9-22ED-563D-D474-D75AF0E43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61C19-2C97-522F-0D18-3A2466AC2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AB2E-78F4-47CF-A612-4D4311D57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06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E0A5E-2E51-3B86-FDD3-7CCED7879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9BDBD-F7E3-7FF6-5759-5253394BD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A87A25-8F59-BCEB-D240-0C04D9E94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2276-3B89-4D48-81C4-6E0B72F5EB5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AB70C-DA88-ADFB-4BA0-CEA69ADB1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B325D-7E47-B965-4607-919FCD913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AB2E-78F4-47CF-A612-4D4311D57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737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222DB-5887-30AF-AB8F-F6B6BF047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CB580-CB68-652C-873C-FDDC0B8A9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CA3A3-429D-C6BD-A6FF-A364B2B9B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2276-3B89-4D48-81C4-6E0B72F5EB5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94E22-4C79-EA81-1356-39DA94E22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0394D-B4D9-BEFD-DCDF-E22596C1D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AB2E-78F4-47CF-A612-4D4311D57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12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6A7A7-AE27-DDE9-BC90-FDA8C402B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54102-2CDC-9201-EB77-393C742586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D0FE77-0981-B630-4EAB-8E2C454B92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C0D648-7114-CADF-5FAF-7D1965CFF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2276-3B89-4D48-81C4-6E0B72F5EB5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EF450B-7CB3-4527-490D-C4D35A016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EB3AE5-D8EF-64ED-5FDE-D7FCF8AFF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AB2E-78F4-47CF-A612-4D4311D57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349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B3EF8-42F5-B9E1-E957-706646E8B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075EB-CAB3-4DB9-9181-5DB2EA008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77C9D-610A-D4BC-D6D1-32BBE8C6F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2B20CB-5B4C-133A-0401-2F5CAD4882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26C3B0-AED5-FBCB-4547-7BE32A61BC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F9A14B-827F-9104-AD8E-ECFC4D59D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2276-3B89-4D48-81C4-6E0B72F5EB5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745A0B-06D3-A4D8-B5D9-9C90D6B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6F4E43-6006-E650-A503-21C919F8C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AB2E-78F4-47CF-A612-4D4311D57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56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D9608-B9D0-A067-6591-3737F2701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C3BD78-5CCC-54EC-67E3-EA9444F76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2276-3B89-4D48-81C4-6E0B72F5EB5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041FF0-44E0-ECB1-5B59-36594D1BA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6ACFA6-7459-5830-47F0-10DE4CBEC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AB2E-78F4-47CF-A612-4D4311D57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99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A58C3F-FA52-1980-B437-57EFD889F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2276-3B89-4D48-81C4-6E0B72F5EB5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18A31B-DC8D-C5E4-ADEC-5F5255F79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1C9DC1-4DA7-FE87-3B9D-056338998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AB2E-78F4-47CF-A612-4D4311D57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65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D1C2-D057-7565-B95A-A56E9D4C7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C867E-C155-2A57-CCAC-47A5814E5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4BB2E-A85F-DEE3-DA33-D4E7E03493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5B3582-44BF-5066-1F83-841B2FD61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2276-3B89-4D48-81C4-6E0B72F5EB5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6544EA-DAC8-4376-C4C7-A05B48D58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5CE67B-6F6C-0186-5040-BDB1FD71E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AB2E-78F4-47CF-A612-4D4311D57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918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65C16-CFD5-4EB4-2F04-4258AD282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B64EFC-9DD5-5E48-FD43-0944DEA6B47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AC135-D155-B45D-E3B4-36E95FF6D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5831DB-219C-1765-1C8E-E7BC83B55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2276-3B89-4D48-81C4-6E0B72F5EB5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E0BC36-840F-0630-00BE-EEAD8A1C6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7AD67B-E888-EE72-30E6-48FEE3886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AB2E-78F4-47CF-A612-4D4311D57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564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E88EC-8B8B-EDB8-481D-39ABB65BC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A42E4B-EE3F-BEE5-7DF8-B9170586E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3C778-118A-4CE0-9E15-88F3C6943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2276-3B89-4D48-81C4-6E0B72F5EB5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319EF-75B1-8245-CC05-B3C0B79C0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E8AD8-9004-A704-F782-259623304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AB2E-78F4-47CF-A612-4D4311D57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90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6673C9-36FB-9CCB-7D22-2839AEAC4A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73F7CD-0D30-DE35-FA1B-FB9295892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E3989-51CE-7369-1321-708507624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2276-3B89-4D48-81C4-6E0B72F5EB5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1D985-32D2-2128-9AAF-979FDB8FA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4B8BA-7644-5F4B-63F4-D6468A032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AB2E-78F4-47CF-A612-4D4311D57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93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4ADE29-48F3-E6D1-E121-6D408B397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6EB40E-705A-BD13-50B4-241538EA6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BC923-7560-B52D-49E8-E7CBA49B4C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902276-3B89-4D48-81C4-6E0B72F5EB5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5BE87-DF38-D832-D5A1-16EE0441D2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00853-ADA9-99A5-9012-B0540D6B05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0AB2E-78F4-47CF-A612-4D4311D57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461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3D0F1-3CDA-19D3-55BD-74BF5543D6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/>
          </a:bodyPr>
          <a:lstStyle/>
          <a:p>
            <a:pPr algn="l"/>
            <a:r>
              <a:rPr lang="en-US" sz="5100"/>
              <a:t>How to Spreadsheet (and Why)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19A3FC-0D1C-256D-3B71-7507478CE3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2" y="4631161"/>
            <a:ext cx="3571810" cy="1559327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Ben Orlin</a:t>
            </a:r>
            <a:endParaRPr lang="en-US"/>
          </a:p>
          <a:p>
            <a:pPr algn="l"/>
            <a:r>
              <a:rPr lang="en-US" dirty="0"/>
              <a:t>MFPE 2026</a:t>
            </a:r>
            <a:endParaRPr lang="en-US"/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n illustrated character with a smiley face and a square, showing a window frame.&#10;&#10;AI-generated content may be incorrect.">
            <a:extLst>
              <a:ext uri="{FF2B5EF4-FFF2-40B4-BE49-F238E27FC236}">
                <a16:creationId xmlns:a16="http://schemas.microsoft.com/office/drawing/2014/main" id="{6963F40F-77F2-CABF-6FB8-A03F95D75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3176" y="640080"/>
            <a:ext cx="5736856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002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1D19C1-5025-D1E3-89E5-94B48998A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4600" b="1"/>
              <a:t>How would you describe your level of spreadsheet fluency?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27058D-D06D-2043-739F-09CE1B94EC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770629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2521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064E2-3907-F539-37D3-17BC46CA9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5651B-E5E0-1859-65FD-6D86F07F1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745" y="-133639"/>
            <a:ext cx="11921837" cy="1325563"/>
          </a:xfrm>
        </p:spPr>
        <p:txBody>
          <a:bodyPr>
            <a:normAutofit/>
          </a:bodyPr>
          <a:lstStyle/>
          <a:p>
            <a:r>
              <a:rPr lang="en-US" sz="4000" dirty="0"/>
              <a:t>Do you or your loved ones struggle with these symptoms?</a:t>
            </a:r>
          </a:p>
        </p:txBody>
      </p:sp>
      <p:pic>
        <p:nvPicPr>
          <p:cNvPr id="4" name="Picture 3" descr="Algebrage: fury at tracing hours of confusion back to a small algebra error, here a botched (x − 3)(x + 8).">
            <a:extLst>
              <a:ext uri="{FF2B5EF4-FFF2-40B4-BE49-F238E27FC236}">
                <a16:creationId xmlns:a16="http://schemas.microsoft.com/office/drawing/2014/main" id="{88A4EBC3-BBF1-F4F4-8E35-5DA073BFC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355" y="973086"/>
            <a:ext cx="3932990" cy="569898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 descr="Panel 7 of 10">
            <a:extLst>
              <a:ext uri="{FF2B5EF4-FFF2-40B4-BE49-F238E27FC236}">
                <a16:creationId xmlns:a16="http://schemas.microsoft.com/office/drawing/2014/main" id="{98719832-D12D-71A0-FF6B-B53FBD0A5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8269" y="960830"/>
            <a:ext cx="4658524" cy="571124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5347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363B6-0D4B-3B90-5456-6F544F75F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5833"/>
          </a:xfrm>
        </p:spPr>
        <p:txBody>
          <a:bodyPr/>
          <a:lstStyle/>
          <a:p>
            <a:r>
              <a:rPr lang="en-US" dirty="0"/>
              <a:t>Cognitive symptoms: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8BF97-0A83-FBF8-456C-25F07E72C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3781"/>
            <a:ext cx="6051430" cy="4463182"/>
          </a:xfrm>
        </p:spPr>
        <p:txBody>
          <a:bodyPr>
            <a:normAutofit/>
          </a:bodyPr>
          <a:lstStyle/>
          <a:p>
            <a:r>
              <a:rPr lang="en-US" dirty="0"/>
              <a:t>Not accepting a variable as standing for a huge variety of numbers</a:t>
            </a:r>
          </a:p>
          <a:p>
            <a:endParaRPr lang="en-US" dirty="0"/>
          </a:p>
          <a:p>
            <a:r>
              <a:rPr lang="en-US" dirty="0"/>
              <a:t>Thinking recursively (7, 14, 21, 28… ah, it’s n + 7) when explicit thinking is required (7, 14, 21, 28… ah, it’s 7n)</a:t>
            </a:r>
          </a:p>
          <a:p>
            <a:endParaRPr lang="en-US" dirty="0"/>
          </a:p>
          <a:p>
            <a:r>
              <a:rPr lang="en-US" dirty="0"/>
              <a:t>Failing to connect different manifestations of linear growth</a:t>
            </a:r>
          </a:p>
          <a:p>
            <a:endParaRPr lang="en-US" dirty="0"/>
          </a:p>
        </p:txBody>
      </p:sp>
      <p:pic>
        <p:nvPicPr>
          <p:cNvPr id="4" name="Picture 3" descr="Algebrage: fury at tracing hours of confusion back to a small algebra error, here a botched (x − 3)(x + 8).">
            <a:extLst>
              <a:ext uri="{FF2B5EF4-FFF2-40B4-BE49-F238E27FC236}">
                <a16:creationId xmlns:a16="http://schemas.microsoft.com/office/drawing/2014/main" id="{36215EF0-6590-6AF4-04B4-CD402315FE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059"/>
          <a:stretch>
            <a:fillRect/>
          </a:stretch>
        </p:blipFill>
        <p:spPr>
          <a:xfrm>
            <a:off x="7664757" y="3697856"/>
            <a:ext cx="3689043" cy="27230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 descr="Panel 7 of 10">
            <a:extLst>
              <a:ext uri="{FF2B5EF4-FFF2-40B4-BE49-F238E27FC236}">
                <a16:creationId xmlns:a16="http://schemas.microsoft.com/office/drawing/2014/main" id="{C4927C29-9DFC-734A-FC35-CE4447B661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5036"/>
          <a:stretch>
            <a:fillRect/>
          </a:stretch>
        </p:blipFill>
        <p:spPr>
          <a:xfrm>
            <a:off x="7037720" y="256043"/>
            <a:ext cx="4658524" cy="313916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5860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02728-D947-458F-7538-BBCD0F263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5064F-AFBB-DA07-7570-9D6A49BA7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5833"/>
          </a:xfrm>
        </p:spPr>
        <p:txBody>
          <a:bodyPr/>
          <a:lstStyle/>
          <a:p>
            <a:r>
              <a:rPr lang="en-US" dirty="0"/>
              <a:t>Emotional symptoms: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F6458-F2BD-93A4-ADD5-D0892056A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9532"/>
            <a:ext cx="5758132" cy="4457431"/>
          </a:xfrm>
        </p:spPr>
        <p:txBody>
          <a:bodyPr>
            <a:normAutofit/>
          </a:bodyPr>
          <a:lstStyle/>
          <a:p>
            <a:r>
              <a:rPr lang="en-US" dirty="0"/>
              <a:t>Deep suspicion of algebraic variables (and algebra in general)</a:t>
            </a:r>
          </a:p>
          <a:p>
            <a:endParaRPr lang="en-US" dirty="0"/>
          </a:p>
          <a:p>
            <a:r>
              <a:rPr lang="en-US" dirty="0"/>
              <a:t>Sense of distance and disempowerment</a:t>
            </a:r>
          </a:p>
          <a:p>
            <a:endParaRPr lang="en-US" dirty="0"/>
          </a:p>
          <a:p>
            <a:r>
              <a:rPr lang="en-US" dirty="0"/>
              <a:t>Burning desire to know “when” we are going to “use” “this”</a:t>
            </a:r>
          </a:p>
        </p:txBody>
      </p:sp>
      <p:pic>
        <p:nvPicPr>
          <p:cNvPr id="4" name="Picture 3" descr="Algebrage: fury at tracing hours of confusion back to a small algebra error, here a botched (x − 3)(x + 8).">
            <a:extLst>
              <a:ext uri="{FF2B5EF4-FFF2-40B4-BE49-F238E27FC236}">
                <a16:creationId xmlns:a16="http://schemas.microsoft.com/office/drawing/2014/main" id="{37902405-54FC-853A-7293-E02CE7A31A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059"/>
          <a:stretch>
            <a:fillRect/>
          </a:stretch>
        </p:blipFill>
        <p:spPr>
          <a:xfrm>
            <a:off x="7664757" y="3697856"/>
            <a:ext cx="3689043" cy="27230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 descr="Panel 7 of 10">
            <a:extLst>
              <a:ext uri="{FF2B5EF4-FFF2-40B4-BE49-F238E27FC236}">
                <a16:creationId xmlns:a16="http://schemas.microsoft.com/office/drawing/2014/main" id="{FDA0E637-B53B-FCDE-E5E8-C5D55F1870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5036"/>
          <a:stretch>
            <a:fillRect/>
          </a:stretch>
        </p:blipFill>
        <p:spPr>
          <a:xfrm>
            <a:off x="7037720" y="256043"/>
            <a:ext cx="4658524" cy="313916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4681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E924B-1616-7106-8F3F-38E44B63B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943" y="54574"/>
            <a:ext cx="10515600" cy="1325563"/>
          </a:xfrm>
        </p:spPr>
        <p:txBody>
          <a:bodyPr/>
          <a:lstStyle/>
          <a:p>
            <a:r>
              <a:rPr lang="en-US" dirty="0"/>
              <a:t>Not to worry. There is a treatment.</a:t>
            </a:r>
          </a:p>
        </p:txBody>
      </p:sp>
      <p:pic>
        <p:nvPicPr>
          <p:cNvPr id="5" name="Picture 4" descr="A teacher, fresh from a spreadsheet, praises a lesson as 2.1 standard deviations above the mean.">
            <a:extLst>
              <a:ext uri="{FF2B5EF4-FFF2-40B4-BE49-F238E27FC236}">
                <a16:creationId xmlns:a16="http://schemas.microsoft.com/office/drawing/2014/main" id="{1D690B9D-3E23-6891-5F49-F04C6720B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383" y="1253770"/>
            <a:ext cx="7237847" cy="514565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51111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890BB4-6954-EB6D-C7B2-F2811EB16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65" y="304868"/>
            <a:ext cx="7583980" cy="89858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Phase 1: Excel as Piece of Paper</a:t>
            </a:r>
          </a:p>
        </p:txBody>
      </p:sp>
      <p:pic>
        <p:nvPicPr>
          <p:cNvPr id="8" name="Picture 7" descr="17 ￃﾗ 13 = 17&#10;&#10;AI-generated content may be incorrect.">
            <a:extLst>
              <a:ext uri="{FF2B5EF4-FFF2-40B4-BE49-F238E27FC236}">
                <a16:creationId xmlns:a16="http://schemas.microsoft.com/office/drawing/2014/main" id="{CD0C181B-4783-F4F6-F42C-934BB63332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1660"/>
          <a:stretch>
            <a:fillRect/>
          </a:stretch>
        </p:blipFill>
        <p:spPr>
          <a:xfrm>
            <a:off x="601246" y="2039232"/>
            <a:ext cx="2153456" cy="39892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74F9D-0B6E-DD96-6EB3-69C758D0F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0076" y="372996"/>
            <a:ext cx="4019059" cy="83045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US" sz="3000" i="1" dirty="0">
                <a:solidFill>
                  <a:srgbClr val="FFFFFF"/>
                </a:solidFill>
              </a:rPr>
              <a:t>Students calculate in a separate app and type results into Excel.</a:t>
            </a:r>
          </a:p>
        </p:txBody>
      </p:sp>
      <p:pic>
        <p:nvPicPr>
          <p:cNvPr id="4" name="Picture 3" descr="17 ￃﾗ 13 = 17&#10;&#10;AI-generated content may be incorrect.">
            <a:extLst>
              <a:ext uri="{FF2B5EF4-FFF2-40B4-BE49-F238E27FC236}">
                <a16:creationId xmlns:a16="http://schemas.microsoft.com/office/drawing/2014/main" id="{B9742E37-F835-CE6A-88B5-AA3FF9CC3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48" y="2039233"/>
            <a:ext cx="7598668" cy="39892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 descr="The image depicts a simple, cartoon-style character with a red circle body, black facial features, and a neutral expression.&#10;&#10;AI-generated content may be incorrect.">
            <a:extLst>
              <a:ext uri="{FF2B5EF4-FFF2-40B4-BE49-F238E27FC236}">
                <a16:creationId xmlns:a16="http://schemas.microsoft.com/office/drawing/2014/main" id="{7162A8D4-9173-829C-77D2-A910CE8E10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71507" y="2854862"/>
            <a:ext cx="2784979" cy="26507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095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E8E773-66AF-3A38-131E-1330C2870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F77876-5DB6-6D4D-72AF-22353324B3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6134"/>
          <a:stretch>
            <a:fillRect/>
          </a:stretch>
        </p:blipFill>
        <p:spPr>
          <a:xfrm>
            <a:off x="2835303" y="2320346"/>
            <a:ext cx="3009201" cy="29015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3F609F-7AC5-ACFD-756A-056A9E99B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53" y="338932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Phase 2: Excel as Calculator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63298-8A7F-EF42-57FD-8546161AB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0727" y="387224"/>
            <a:ext cx="3372620" cy="83045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US" sz="3000" i="1" dirty="0">
                <a:solidFill>
                  <a:srgbClr val="FFFFFF"/>
                </a:solidFill>
              </a:rPr>
              <a:t>Students calculate in Excel by retyping numbers.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84D4D3-65D2-CCBA-9B4B-4E00C959D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303" y="2320346"/>
            <a:ext cx="3009201" cy="39280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6202D3-5D2C-CF5A-FFA0-5AD290CA9E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/>
          <a:stretch>
            <a:fillRect/>
          </a:stretch>
        </p:blipFill>
        <p:spPr bwMode="auto">
          <a:xfrm flipH="1">
            <a:off x="6285153" y="2258001"/>
            <a:ext cx="3152142" cy="39280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6891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4E2AC2-EF7F-346C-5D07-DE2A1EC15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4448AA-7B1E-6B3B-579F-02993C510F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360" b="25341"/>
          <a:stretch>
            <a:fillRect/>
          </a:stretch>
        </p:blipFill>
        <p:spPr>
          <a:xfrm>
            <a:off x="3050251" y="2075970"/>
            <a:ext cx="2631681" cy="28295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F458F7-EC41-42B7-93A6-AC64E89DC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951" y="282635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Phase 3: Excel in its Full Glory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40DECF-2B38-057F-79FB-A2FDF57EF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0251" y="2076739"/>
            <a:ext cx="2807970" cy="40068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8A37C-F256-101B-47EB-0D29CCA19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9925" y="387224"/>
            <a:ext cx="4303422" cy="83045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US" sz="3000" i="1" dirty="0">
                <a:solidFill>
                  <a:srgbClr val="FFFFFF"/>
                </a:solidFill>
              </a:rPr>
              <a:t>Students embrace Excel as a visual interface for algebraic logic.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8A6125-267B-4BFC-1EBC-FE2673D29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224" y="1928621"/>
            <a:ext cx="2842895" cy="4222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85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17D9E-B655-71D2-7FEB-977B3A68F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F1044-7B2A-3A73-FB28-9D99F9DAE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4600" b="1" dirty="0"/>
              <a:t>Today: </a:t>
            </a:r>
            <a:r>
              <a:rPr lang="en-US" sz="4600" dirty="0"/>
              <a:t>a 2-hour version of a 13-week course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4EBA89E-F176-5848-B42D-F22C4E7531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2077644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5946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6069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677BF-85F5-0C2B-DB18-8AC2E8CF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 tale of two spreadsheets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E7815-CD44-3AF5-4434-23C01FD10D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The Data Report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5C659-8D36-B00C-1286-91A5DE798C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The Algebraic Interface</a:t>
            </a:r>
          </a:p>
        </p:txBody>
      </p:sp>
    </p:spTree>
    <p:extLst>
      <p:ext uri="{BB962C8B-B14F-4D97-AF65-F5344CB8AC3E}">
        <p14:creationId xmlns:p14="http://schemas.microsoft.com/office/powerpoint/2010/main" val="1575164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72C50-213F-B65B-66FC-EDD3CE868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A1C9B-01B1-E272-22B8-0DAB09E5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 tale of two spreadsheets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3760D-03CA-514D-FECD-5ADED06CFA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Values</a:t>
            </a:r>
            <a:r>
              <a:rPr lang="en-US" dirty="0"/>
              <a:t>: get the correct number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DA3FE8-B578-72D0-6E2F-E7B233ABA0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References: </a:t>
            </a:r>
            <a:r>
              <a:rPr lang="en-US" dirty="0"/>
              <a:t>get the correct dependence between numbers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EAA75E-2527-8095-ADAB-18C27CA34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160" y="2921479"/>
            <a:ext cx="2376864" cy="31026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5270BC-19B6-D4D3-D9FD-B7B9DABF7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023" y="2751788"/>
            <a:ext cx="2400336" cy="34251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4324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5143E-E492-6E91-D820-6C1ED4F3E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FAC1B-68F5-34FB-CD10-A5B7EA8B5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 tale of two spreadsheets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D36BE-0BE3-BC9D-7148-0FA984F319B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Functions</a:t>
            </a:r>
            <a:r>
              <a:rPr lang="en-US" dirty="0"/>
              <a:t>: let’s apply the appropriate built-in tool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C8F8C6-06C2-BD03-CC2D-DDC1372F171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Formulas: </a:t>
            </a:r>
            <a:r>
              <a:rPr lang="en-US" dirty="0"/>
              <a:t>let’s express the key calculations in abstract terms</a:t>
            </a:r>
            <a:endParaRPr lang="en-US" b="1" dirty="0"/>
          </a:p>
        </p:txBody>
      </p:sp>
      <p:pic>
        <p:nvPicPr>
          <p:cNvPr id="6" name="Picture 5" descr="The image depicts a simple side-by-side comparison of a hammer and a wrench.&#10;&#10;AI-generated content may be incorrect.">
            <a:extLst>
              <a:ext uri="{FF2B5EF4-FFF2-40B4-BE49-F238E27FC236}">
                <a16:creationId xmlns:a16="http://schemas.microsoft.com/office/drawing/2014/main" id="{0AB4B15C-5A5C-7F44-7124-DC7AF1D117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1814"/>
          <a:stretch>
            <a:fillRect/>
          </a:stretch>
        </p:blipFill>
        <p:spPr>
          <a:xfrm>
            <a:off x="896363" y="3184723"/>
            <a:ext cx="3872346" cy="268003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 descr="Beside the graph of y = x + 1, a sulking X complains that Y is always one-upping it.">
            <a:extLst>
              <a:ext uri="{FF2B5EF4-FFF2-40B4-BE49-F238E27FC236}">
                <a16:creationId xmlns:a16="http://schemas.microsoft.com/office/drawing/2014/main" id="{3576FAC8-6858-8501-8097-8C5725561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7875" y="3184723"/>
            <a:ext cx="6090249" cy="259354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71553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12565-F713-F52B-79ED-A9520D362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AF82F-0058-5A90-29EB-EBBEEF941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 tale of two spreadsheets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3D4DB-BDAB-D7F1-04FC-40C4A419BA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Formatting</a:t>
            </a:r>
            <a:r>
              <a:rPr lang="en-US" dirty="0"/>
              <a:t>: use color and style to make it look professional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819F6-681A-06B1-4B66-CCF4F2964E8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Formatting: </a:t>
            </a:r>
            <a:r>
              <a:rPr lang="en-US" dirty="0"/>
              <a:t>separate the </a:t>
            </a:r>
            <a:r>
              <a:rPr lang="en-US" i="1" dirty="0"/>
              <a:t>formatting</a:t>
            </a:r>
            <a:r>
              <a:rPr lang="en-US" dirty="0"/>
              <a:t> (decimal places, dollar signs) from the </a:t>
            </a:r>
            <a:r>
              <a:rPr lang="en-US" i="1" dirty="0"/>
              <a:t>content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54581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B1DBD-6E9A-4B03-BC97-48698CB11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93D1-E5F6-512C-8EAB-DD9D90EE0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 tale of two spreadsheets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AAE70-8DD5-3555-CAED-C013733D3F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Charts and Pivot Tables</a:t>
            </a:r>
            <a:r>
              <a:rPr lang="en-US" dirty="0"/>
              <a:t>: let’s summarize the data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9419D-D261-80D9-232D-3A1A21A9CBC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COUNTIFS, SUMIFS, etc.: </a:t>
            </a:r>
            <a:r>
              <a:rPr lang="en-US" dirty="0"/>
              <a:t>let’s ask questions of the data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59313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405</Words>
  <Application>Microsoft Office PowerPoint</Application>
  <PresentationFormat>Widescreen</PresentationFormat>
  <Paragraphs>48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How to Spreadsheet (and Why)</vt:lpstr>
      <vt:lpstr>How would you describe your level of spreadsheet fluency?</vt:lpstr>
      <vt:lpstr>Do you or your loved ones struggle with these symptoms?</vt:lpstr>
      <vt:lpstr>Cognitive symptoms:</vt:lpstr>
      <vt:lpstr>Emotional symptoms:</vt:lpstr>
      <vt:lpstr>Not to worry. There is a treatment.</vt:lpstr>
      <vt:lpstr>Phase 1: Excel as Piece of Paper</vt:lpstr>
      <vt:lpstr>Phase 2: Excel as Calculator</vt:lpstr>
      <vt:lpstr>Phase 3: Excel in its Full Glory</vt:lpstr>
      <vt:lpstr>Today: a 2-hour version of a 13-week course</vt:lpstr>
      <vt:lpstr>PowerPoint Presentation</vt:lpstr>
      <vt:lpstr>A tale of two spreadsheets</vt:lpstr>
      <vt:lpstr>A tale of two spreadsheets</vt:lpstr>
      <vt:lpstr>A tale of two spreadsheets</vt:lpstr>
      <vt:lpstr>A tale of two spreadsheets</vt:lpstr>
      <vt:lpstr>A tale of two spreadsheets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 Orlin</dc:creator>
  <cp:lastModifiedBy>Ben Orlin</cp:lastModifiedBy>
  <cp:revision>1</cp:revision>
  <dcterms:created xsi:type="dcterms:W3CDTF">2026-10-12T13:14:45Z</dcterms:created>
  <dcterms:modified xsi:type="dcterms:W3CDTF">2026-10-12T14:35:23Z</dcterms:modified>
</cp:coreProperties>
</file>