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271" r:id="rId2"/>
    <p:sldId id="262" r:id="rId3"/>
    <p:sldId id="260" r:id="rId4"/>
    <p:sldId id="257" r:id="rId5"/>
    <p:sldId id="263" r:id="rId6"/>
    <p:sldId id="258" r:id="rId7"/>
    <p:sldId id="269" r:id="rId8"/>
    <p:sldId id="272" r:id="rId9"/>
    <p:sldId id="264" r:id="rId10"/>
    <p:sldId id="259" r:id="rId11"/>
    <p:sldId id="268" r:id="rId12"/>
    <p:sldId id="265" r:id="rId13"/>
    <p:sldId id="266" r:id="rId14"/>
    <p:sldId id="267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B389A22E-ED40-4F0B-846E-0D7F9599A803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0869467-DAA4-459C-AC50-B65423767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5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A22E-ED40-4F0B-846E-0D7F9599A803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9467-DAA4-459C-AC50-B65423767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4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A22E-ED40-4F0B-846E-0D7F9599A803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9467-DAA4-459C-AC50-B65423767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05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A22E-ED40-4F0B-846E-0D7F9599A803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9467-DAA4-459C-AC50-B65423767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6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A22E-ED40-4F0B-846E-0D7F9599A803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9467-DAA4-459C-AC50-B65423767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9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A22E-ED40-4F0B-846E-0D7F9599A803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9467-DAA4-459C-AC50-B65423767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A22E-ED40-4F0B-846E-0D7F9599A803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9467-DAA4-459C-AC50-B65423767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7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A22E-ED40-4F0B-846E-0D7F9599A803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9467-DAA4-459C-AC50-B65423767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4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A22E-ED40-4F0B-846E-0D7F9599A803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9467-DAA4-459C-AC50-B65423767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8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A22E-ED40-4F0B-846E-0D7F9599A803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0869467-DAA4-459C-AC50-B65423767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B389A22E-ED40-4F0B-846E-0D7F9599A803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0869467-DAA4-459C-AC50-B65423767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647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B389A22E-ED40-4F0B-846E-0D7F9599A803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30869467-DAA4-459C-AC50-B65423767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8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Distributive Genies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15</a:t>
            </a:r>
            <a:r>
              <a:rPr lang="en-GB" baseline="30000" dirty="0" smtClean="0"/>
              <a:t>th</a:t>
            </a:r>
            <a:r>
              <a:rPr lang="en-GB" dirty="0" smtClean="0"/>
              <a:t> June, 2017</a:t>
            </a:r>
            <a:endParaRPr lang="en-GB" dirty="0"/>
          </a:p>
          <a:p>
            <a:r>
              <a:rPr lang="en-GB" dirty="0"/>
              <a:t>Ben Orlin</a:t>
            </a:r>
          </a:p>
          <a:p>
            <a:r>
              <a:rPr lang="en-GB" dirty="0" smtClean="0"/>
              <a:t>Math with Bad Drawings</a:t>
            </a:r>
          </a:p>
        </p:txBody>
      </p:sp>
      <p:pic>
        <p:nvPicPr>
          <p:cNvPr id="4" name="Picture 3" descr="http://www.prlog.org/10537226-djin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2400"/>
            <a:ext cx="1521110" cy="2819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751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Area Models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20141202071007_0000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27" b="20031"/>
          <a:stretch/>
        </p:blipFill>
        <p:spPr bwMode="auto">
          <a:xfrm>
            <a:off x="41967" y="1524000"/>
            <a:ext cx="9102033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91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Money Models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3(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r>
                  <a:rPr lang="en-GB" dirty="0" smtClean="0"/>
                  <a:t>	=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 smtClean="0"/>
                  <a:t> bags, each with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dirty="0" smtClean="0"/>
                  <a:t> pounds</a:t>
                </a:r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dirty="0" smtClean="0"/>
                  <a:t>	=	3 bags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 smtClean="0"/>
                  <a:t> pounds each,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+ 2</m:t>
                    </m:r>
                  </m:oMath>
                </a14:m>
                <a:r>
                  <a:rPr lang="en-GB" dirty="0" smtClean="0"/>
                  <a:t> pounds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34" t="-30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743200"/>
            <a:ext cx="1071563" cy="14546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2439371"/>
            <a:ext cx="323644" cy="30382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400" y="2439371"/>
            <a:ext cx="323644" cy="30382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6175" y="2743200"/>
            <a:ext cx="1071563" cy="14546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6175" y="2439371"/>
            <a:ext cx="323644" cy="30382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5775" y="2439371"/>
            <a:ext cx="323644" cy="30382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2715" y="2743200"/>
            <a:ext cx="1071563" cy="145466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2715" y="2439371"/>
            <a:ext cx="323644" cy="30382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2315" y="2439371"/>
            <a:ext cx="323644" cy="3038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5722" y="5032247"/>
            <a:ext cx="1071563" cy="145466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0002" y="5011323"/>
            <a:ext cx="1071563" cy="145466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3033" y="5011323"/>
            <a:ext cx="1071563" cy="145466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4242" y="5181600"/>
            <a:ext cx="323644" cy="30382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017" y="5667499"/>
            <a:ext cx="323644" cy="303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37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Money Models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Gives you $4</a:t>
            </a:r>
            <a:br>
              <a:rPr lang="en-US" dirty="0" smtClean="0"/>
            </a:br>
            <a:r>
              <a:rPr lang="en-US" dirty="0" smtClean="0"/>
              <a:t>THEN Doubles your money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Doubles your money</a:t>
            </a:r>
            <a:br>
              <a:rPr lang="en-US" dirty="0" smtClean="0"/>
            </a:br>
            <a:r>
              <a:rPr lang="en-US" dirty="0" smtClean="0"/>
              <a:t>THEN Gives you $4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http://www.prlog.org/10537226-djin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743199"/>
            <a:ext cx="2057400" cy="376150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http://www.prlog.org/10537226-djin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752344"/>
            <a:ext cx="2057400" cy="37615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196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Play around!</a:t>
            </a:r>
            <a:endParaRPr lang="en-US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1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we respond?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4788407"/>
          </a:xfrm>
        </p:spPr>
        <p:txBody>
          <a:bodyPr>
            <a:normAutofit/>
          </a:bodyPr>
          <a:lstStyle/>
          <a:p>
            <a:r>
              <a:rPr lang="en-US" dirty="0" smtClean="0"/>
              <a:t>1. “Which genie? They’re both the same, so it doesn’t matter.”</a:t>
            </a:r>
          </a:p>
          <a:p>
            <a:endParaRPr lang="en-US" dirty="0" smtClean="0"/>
          </a:p>
          <a:p>
            <a:r>
              <a:rPr lang="en-US" dirty="0" smtClean="0"/>
              <a:t>2. “Which genie? Well, it depends how much money you have.”</a:t>
            </a:r>
          </a:p>
          <a:p>
            <a:endParaRPr lang="en-US" dirty="0" smtClean="0"/>
          </a:p>
          <a:p>
            <a:r>
              <a:rPr lang="en-US" dirty="0" smtClean="0"/>
              <a:t>3. “OK, I’m done! I just plugged in 10 for each.”</a:t>
            </a:r>
          </a:p>
          <a:p>
            <a:endParaRPr lang="en-US" dirty="0" smtClean="0"/>
          </a:p>
          <a:p>
            <a:r>
              <a:rPr lang="en-US" dirty="0" smtClean="0"/>
              <a:t>4. “OK, I’m done! I </a:t>
            </a:r>
            <a:r>
              <a:rPr lang="en-US" dirty="0"/>
              <a:t>just </a:t>
            </a:r>
            <a:r>
              <a:rPr lang="en-US" dirty="0" smtClean="0"/>
              <a:t>expanded </a:t>
            </a:r>
            <a:r>
              <a:rPr lang="en-US" dirty="0"/>
              <a:t>the </a:t>
            </a:r>
            <a:r>
              <a:rPr lang="en-US" dirty="0" smtClean="0"/>
              <a:t>brackets.”</a:t>
            </a:r>
          </a:p>
          <a:p>
            <a:endParaRPr lang="en-US" dirty="0"/>
          </a:p>
          <a:p>
            <a:r>
              <a:rPr lang="en-US" dirty="0" smtClean="0"/>
              <a:t>5. “Why do I have to use ‘x’? It’s easier with numbers.”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96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Extension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4712207"/>
          </a:xfrm>
        </p:spPr>
        <p:txBody>
          <a:bodyPr/>
          <a:lstStyle/>
          <a:p>
            <a:endParaRPr lang="en-GB" b="1" dirty="0" smtClean="0"/>
          </a:p>
          <a:p>
            <a:r>
              <a:rPr lang="en-GB" b="1" dirty="0" smtClean="0"/>
              <a:t>Triple genies</a:t>
            </a:r>
            <a:r>
              <a:rPr lang="en-GB" dirty="0"/>
              <a:t> </a:t>
            </a:r>
            <a:r>
              <a:rPr lang="en-GB" dirty="0" smtClean="0"/>
              <a:t>(and you pick the order)</a:t>
            </a:r>
          </a:p>
          <a:p>
            <a:endParaRPr lang="en-GB" dirty="0"/>
          </a:p>
          <a:p>
            <a:r>
              <a:rPr lang="en-GB" b="1" dirty="0" smtClean="0"/>
              <a:t>Nonlinear genies </a:t>
            </a:r>
            <a:r>
              <a:rPr lang="en-GB" dirty="0" smtClean="0"/>
              <a:t>(composition of functions)</a:t>
            </a:r>
            <a:endParaRPr lang="en-GB" b="1" dirty="0" smtClean="0"/>
          </a:p>
          <a:p>
            <a:endParaRPr lang="en-GB" b="1" dirty="0" smtClean="0"/>
          </a:p>
          <a:p>
            <a:r>
              <a:rPr lang="en-GB" b="1" dirty="0" smtClean="0"/>
              <a:t>Design-your-own genies </a:t>
            </a:r>
            <a:r>
              <a:rPr lang="en-GB" dirty="0" smtClean="0"/>
              <a:t>(to fit certain criteria)</a:t>
            </a:r>
          </a:p>
          <a:p>
            <a:endParaRPr lang="en-GB" b="1" dirty="0"/>
          </a:p>
          <a:p>
            <a:endParaRPr lang="en-GB" b="1" dirty="0" smtClean="0"/>
          </a:p>
          <a:p>
            <a:r>
              <a:rPr lang="en-GB" b="1" dirty="0" smtClean="0"/>
              <a:t>All materials available at http://mathwithbaddrawings.com/genies</a:t>
            </a:r>
            <a:endParaRPr lang="en-GB" b="1" dirty="0"/>
          </a:p>
        </p:txBody>
      </p:sp>
      <p:pic>
        <p:nvPicPr>
          <p:cNvPr id="4" name="Picture 3" descr="http://www.prlog.org/10537226-djin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968255"/>
            <a:ext cx="2057400" cy="37615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08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/>
            <p:txBody>
              <a:bodyPr/>
              <a:lstStyle/>
              <a:p>
                <a:r>
                  <a:rPr lang="en-US" b="1" dirty="0" smtClean="0"/>
                  <a:t>What is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𝟏𝟕</m:t>
                    </m:r>
                    <m:r>
                      <a:rPr lang="en-US" b="1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1" i="1" dirty="0" smtClean="0">
                        <a:latin typeface="Cambria Math"/>
                      </a:rPr>
                      <m:t>𝟔</m:t>
                    </m:r>
                  </m:oMath>
                </a14:m>
                <a:r>
                  <a:rPr lang="en-US" b="1" dirty="0" smtClean="0"/>
                  <a:t>?</a:t>
                </a:r>
                <a:endParaRPr lang="en-US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88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20170526082555_00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85" y="138901"/>
            <a:ext cx="5018495" cy="32139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20170526082555_000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83133"/>
            <a:ext cx="5512183" cy="3124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20170526082555_0000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16" r="33331"/>
          <a:stretch/>
        </p:blipFill>
        <p:spPr bwMode="auto">
          <a:xfrm>
            <a:off x="5562600" y="609600"/>
            <a:ext cx="3315607" cy="52370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05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Distributive Property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20170526082555_000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69" b="40550"/>
          <a:stretch/>
        </p:blipFill>
        <p:spPr bwMode="auto">
          <a:xfrm>
            <a:off x="158946" y="2577863"/>
            <a:ext cx="8761813" cy="21474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37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Algebraic Uses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Where Distribution Leads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22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20170526082555_000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3603643" cy="3276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20170526082555_000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371599"/>
            <a:ext cx="4383664" cy="37606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20170526082555_000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19055"/>
            <a:ext cx="4641273" cy="28769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81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8" descr="20170526082555_000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" y="193964"/>
            <a:ext cx="8644375" cy="6202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9600" y="5334000"/>
            <a:ext cx="8229600" cy="10620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843400" y="4436329"/>
            <a:ext cx="8229600" cy="10620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40059" y="3525061"/>
            <a:ext cx="8229600" cy="10620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5753" y="2737889"/>
            <a:ext cx="8229600" cy="10620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857906" y="1826621"/>
            <a:ext cx="8229600" cy="10620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05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“Everything is Linear” Error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20150708084840_00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44118"/>
            <a:ext cx="6477000" cy="45804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84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Models for Thinking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do we picture distribution?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37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230</TotalTime>
  <Words>180</Words>
  <Application>Microsoft Office PowerPoint</Application>
  <PresentationFormat>On-screen Show (4:3)</PresentationFormat>
  <Paragraphs>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 Light</vt:lpstr>
      <vt:lpstr>Cambria Math</vt:lpstr>
      <vt:lpstr>Metropolitan</vt:lpstr>
      <vt:lpstr>Distributive Genies</vt:lpstr>
      <vt:lpstr>What is 17×6?</vt:lpstr>
      <vt:lpstr>PowerPoint Presentation</vt:lpstr>
      <vt:lpstr>The Distributive Property</vt:lpstr>
      <vt:lpstr>Algebraic Uses</vt:lpstr>
      <vt:lpstr>PowerPoint Presentation</vt:lpstr>
      <vt:lpstr>PowerPoint Presentation</vt:lpstr>
      <vt:lpstr>The “Everything is Linear” Error</vt:lpstr>
      <vt:lpstr>Models for Thinking</vt:lpstr>
      <vt:lpstr>Area Models</vt:lpstr>
      <vt:lpstr>Money Models</vt:lpstr>
      <vt:lpstr>Money Models</vt:lpstr>
      <vt:lpstr>Play around!</vt:lpstr>
      <vt:lpstr>How do we respond?</vt:lpstr>
      <vt:lpstr>Extension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Distributive Property</dc:title>
  <dc:creator>Ben</dc:creator>
  <cp:lastModifiedBy>B Orlin</cp:lastModifiedBy>
  <cp:revision>22</cp:revision>
  <dcterms:created xsi:type="dcterms:W3CDTF">2017-06-12T18:28:36Z</dcterms:created>
  <dcterms:modified xsi:type="dcterms:W3CDTF">2017-06-14T13:58:54Z</dcterms:modified>
</cp:coreProperties>
</file>